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9"/>
  </p:notesMasterIdLst>
  <p:sldIdLst>
    <p:sldId id="293" r:id="rId2"/>
    <p:sldId id="320" r:id="rId3"/>
    <p:sldId id="294" r:id="rId4"/>
    <p:sldId id="296" r:id="rId5"/>
    <p:sldId id="298" r:id="rId6"/>
    <p:sldId id="299" r:id="rId7"/>
    <p:sldId id="309" r:id="rId8"/>
    <p:sldId id="300" r:id="rId9"/>
    <p:sldId id="301" r:id="rId10"/>
    <p:sldId id="312" r:id="rId11"/>
    <p:sldId id="302" r:id="rId12"/>
    <p:sldId id="314" r:id="rId13"/>
    <p:sldId id="316" r:id="rId14"/>
    <p:sldId id="317" r:id="rId15"/>
    <p:sldId id="318" r:id="rId16"/>
    <p:sldId id="319" r:id="rId17"/>
    <p:sldId id="295" r:id="rId18"/>
  </p:sldIdLst>
  <p:sldSz cx="9144000" cy="5143500" type="screen16x9"/>
  <p:notesSz cx="6858000" cy="9144000"/>
  <p:embeddedFontLst>
    <p:embeddedFont>
      <p:font typeface="Barlow" panose="00000500000000000000" pitchFamily="2" charset="0"/>
      <p:regular r:id="rId20"/>
      <p:bold r:id="rId21"/>
      <p:italic r:id="rId22"/>
      <p:boldItalic r:id="rId23"/>
    </p:embeddedFont>
    <p:embeddedFont>
      <p:font typeface="Fira Sans" panose="020B0503050000020004" pitchFamily="34" charset="0"/>
      <p:regular r:id="rId24"/>
      <p:bold r:id="rId25"/>
      <p:italic r:id="rId26"/>
      <p:boldItalic r:id="rId27"/>
    </p:embeddedFont>
    <p:embeddedFont>
      <p:font typeface="Fira Sans Black" panose="020B0A03050000020004" pitchFamily="34" charset="0"/>
      <p:bold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ED62F"/>
    <a:srgbClr val="000000"/>
    <a:srgbClr val="ECECEC"/>
    <a:srgbClr val="5C676D"/>
    <a:srgbClr val="817881"/>
    <a:srgbClr val="D9D9D9"/>
    <a:srgbClr val="34294B"/>
    <a:srgbClr val="493649"/>
    <a:srgbClr val="342949"/>
    <a:srgbClr val="2E23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0F1C3D1-A7C7-4D46-9EA2-CCB6F679E613}" v="32" dt="2024-01-16T21:26:17.586"/>
  </p1510:revLst>
</p1510:revInfo>
</file>

<file path=ppt/tableStyles.xml><?xml version="1.0" encoding="utf-8"?>
<a:tblStyleLst xmlns:a="http://schemas.openxmlformats.org/drawingml/2006/main" def="{31F45AB0-EB3C-46A3-83C8-928CCC1D3BE9}">
  <a:tblStyle styleId="{31F45AB0-EB3C-46A3-83C8-928CCC1D3BE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is Davila" userId="6724e12a7f5c6ec9" providerId="LiveId" clId="{30F1C3D1-A7C7-4D46-9EA2-CCB6F679E613}"/>
    <pc:docChg chg="modSld">
      <pc:chgData name="Luis Davila" userId="6724e12a7f5c6ec9" providerId="LiveId" clId="{30F1C3D1-A7C7-4D46-9EA2-CCB6F679E613}" dt="2024-01-16T21:26:17.586" v="31"/>
      <pc:docMkLst>
        <pc:docMk/>
      </pc:docMkLst>
      <pc:sldChg chg="modTransition">
        <pc:chgData name="Luis Davila" userId="6724e12a7f5c6ec9" providerId="LiveId" clId="{30F1C3D1-A7C7-4D46-9EA2-CCB6F679E613}" dt="2024-01-16T21:25:29.779" v="2"/>
        <pc:sldMkLst>
          <pc:docMk/>
          <pc:sldMk cId="3043659347" sldId="293"/>
        </pc:sldMkLst>
      </pc:sldChg>
      <pc:sldChg chg="modTransition">
        <pc:chgData name="Luis Davila" userId="6724e12a7f5c6ec9" providerId="LiveId" clId="{30F1C3D1-A7C7-4D46-9EA2-CCB6F679E613}" dt="2024-01-16T21:25:50.487" v="17"/>
        <pc:sldMkLst>
          <pc:docMk/>
          <pc:sldMk cId="461631303" sldId="294"/>
        </pc:sldMkLst>
      </pc:sldChg>
      <pc:sldChg chg="modTransition">
        <pc:chgData name="Luis Davila" userId="6724e12a7f5c6ec9" providerId="LiveId" clId="{30F1C3D1-A7C7-4D46-9EA2-CCB6F679E613}" dt="2024-01-16T21:26:17.586" v="31"/>
        <pc:sldMkLst>
          <pc:docMk/>
          <pc:sldMk cId="2376988102" sldId="295"/>
        </pc:sldMkLst>
      </pc:sldChg>
      <pc:sldChg chg="modTransition">
        <pc:chgData name="Luis Davila" userId="6724e12a7f5c6ec9" providerId="LiveId" clId="{30F1C3D1-A7C7-4D46-9EA2-CCB6F679E613}" dt="2024-01-16T21:25:54.149" v="18"/>
        <pc:sldMkLst>
          <pc:docMk/>
          <pc:sldMk cId="3539542401" sldId="296"/>
        </pc:sldMkLst>
      </pc:sldChg>
      <pc:sldChg chg="modTransition">
        <pc:chgData name="Luis Davila" userId="6724e12a7f5c6ec9" providerId="LiveId" clId="{30F1C3D1-A7C7-4D46-9EA2-CCB6F679E613}" dt="2024-01-16T21:25:55.481" v="19"/>
        <pc:sldMkLst>
          <pc:docMk/>
          <pc:sldMk cId="675792727" sldId="298"/>
        </pc:sldMkLst>
      </pc:sldChg>
      <pc:sldChg chg="modTransition">
        <pc:chgData name="Luis Davila" userId="6724e12a7f5c6ec9" providerId="LiveId" clId="{30F1C3D1-A7C7-4D46-9EA2-CCB6F679E613}" dt="2024-01-16T21:26:00.251" v="20"/>
        <pc:sldMkLst>
          <pc:docMk/>
          <pc:sldMk cId="181105933" sldId="299"/>
        </pc:sldMkLst>
      </pc:sldChg>
      <pc:sldChg chg="modTransition">
        <pc:chgData name="Luis Davila" userId="6724e12a7f5c6ec9" providerId="LiveId" clId="{30F1C3D1-A7C7-4D46-9EA2-CCB6F679E613}" dt="2024-01-16T21:26:03.074" v="22"/>
        <pc:sldMkLst>
          <pc:docMk/>
          <pc:sldMk cId="2726853150" sldId="300"/>
        </pc:sldMkLst>
      </pc:sldChg>
      <pc:sldChg chg="modTransition">
        <pc:chgData name="Luis Davila" userId="6724e12a7f5c6ec9" providerId="LiveId" clId="{30F1C3D1-A7C7-4D46-9EA2-CCB6F679E613}" dt="2024-01-16T21:26:05.269" v="23"/>
        <pc:sldMkLst>
          <pc:docMk/>
          <pc:sldMk cId="3901268095" sldId="301"/>
        </pc:sldMkLst>
      </pc:sldChg>
      <pc:sldChg chg="modTransition">
        <pc:chgData name="Luis Davila" userId="6724e12a7f5c6ec9" providerId="LiveId" clId="{30F1C3D1-A7C7-4D46-9EA2-CCB6F679E613}" dt="2024-01-16T21:26:08.737" v="25"/>
        <pc:sldMkLst>
          <pc:docMk/>
          <pc:sldMk cId="1442320933" sldId="302"/>
        </pc:sldMkLst>
      </pc:sldChg>
      <pc:sldChg chg="modTransition">
        <pc:chgData name="Luis Davila" userId="6724e12a7f5c6ec9" providerId="LiveId" clId="{30F1C3D1-A7C7-4D46-9EA2-CCB6F679E613}" dt="2024-01-16T21:26:01.834" v="21"/>
        <pc:sldMkLst>
          <pc:docMk/>
          <pc:sldMk cId="3903550249" sldId="309"/>
        </pc:sldMkLst>
      </pc:sldChg>
      <pc:sldChg chg="modTransition">
        <pc:chgData name="Luis Davila" userId="6724e12a7f5c6ec9" providerId="LiveId" clId="{30F1C3D1-A7C7-4D46-9EA2-CCB6F679E613}" dt="2024-01-16T21:26:06.994" v="24"/>
        <pc:sldMkLst>
          <pc:docMk/>
          <pc:sldMk cId="1578308672" sldId="312"/>
        </pc:sldMkLst>
      </pc:sldChg>
      <pc:sldChg chg="modTransition">
        <pc:chgData name="Luis Davila" userId="6724e12a7f5c6ec9" providerId="LiveId" clId="{30F1C3D1-A7C7-4D46-9EA2-CCB6F679E613}" dt="2024-01-16T21:26:09.922" v="26"/>
        <pc:sldMkLst>
          <pc:docMk/>
          <pc:sldMk cId="3251628303" sldId="314"/>
        </pc:sldMkLst>
      </pc:sldChg>
      <pc:sldChg chg="modTransition">
        <pc:chgData name="Luis Davila" userId="6724e12a7f5c6ec9" providerId="LiveId" clId="{30F1C3D1-A7C7-4D46-9EA2-CCB6F679E613}" dt="2024-01-16T21:26:11.554" v="27"/>
        <pc:sldMkLst>
          <pc:docMk/>
          <pc:sldMk cId="1399955467" sldId="316"/>
        </pc:sldMkLst>
      </pc:sldChg>
      <pc:sldChg chg="modTransition">
        <pc:chgData name="Luis Davila" userId="6724e12a7f5c6ec9" providerId="LiveId" clId="{30F1C3D1-A7C7-4D46-9EA2-CCB6F679E613}" dt="2024-01-16T21:26:13.353" v="28"/>
        <pc:sldMkLst>
          <pc:docMk/>
          <pc:sldMk cId="4268393190" sldId="317"/>
        </pc:sldMkLst>
      </pc:sldChg>
      <pc:sldChg chg="modTransition">
        <pc:chgData name="Luis Davila" userId="6724e12a7f5c6ec9" providerId="LiveId" clId="{30F1C3D1-A7C7-4D46-9EA2-CCB6F679E613}" dt="2024-01-16T21:26:14.950" v="29"/>
        <pc:sldMkLst>
          <pc:docMk/>
          <pc:sldMk cId="3017968376" sldId="318"/>
        </pc:sldMkLst>
      </pc:sldChg>
      <pc:sldChg chg="modTransition">
        <pc:chgData name="Luis Davila" userId="6724e12a7f5c6ec9" providerId="LiveId" clId="{30F1C3D1-A7C7-4D46-9EA2-CCB6F679E613}" dt="2024-01-16T21:26:16.034" v="30"/>
        <pc:sldMkLst>
          <pc:docMk/>
          <pc:sldMk cId="982764700" sldId="319"/>
        </pc:sldMkLst>
      </pc:sldChg>
      <pc:sldChg chg="modTransition">
        <pc:chgData name="Luis Davila" userId="6724e12a7f5c6ec9" providerId="LiveId" clId="{30F1C3D1-A7C7-4D46-9EA2-CCB6F679E613}" dt="2024-01-16T21:25:34.872" v="6"/>
        <pc:sldMkLst>
          <pc:docMk/>
          <pc:sldMk cId="150982487" sldId="320"/>
        </pc:sldMkLst>
      </pc:sldChg>
    </pc:docChg>
  </pc:docChgLst>
</pc:chgInfo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867364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175896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11619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dirty="0"/>
              <a:t>Los Angeles have a high number of reviews and a high number of gun crimes incidents.</a:t>
            </a:r>
          </a:p>
          <a:p>
            <a:r>
              <a:rPr lang="en-GB" dirty="0"/>
              <a:t>Compared to Los Angeles, San Diego and San Francisco have considerably less reviews but also considerably less crimes.</a:t>
            </a:r>
          </a:p>
          <a:p>
            <a:r>
              <a:rPr lang="en-GB" dirty="0"/>
              <a:t>Oakland; however, has less </a:t>
            </a:r>
            <a:r>
              <a:rPr lang="en-GB" dirty="0" err="1"/>
              <a:t>airbnb</a:t>
            </a:r>
            <a:r>
              <a:rPr lang="en-GB" dirty="0"/>
              <a:t> reviews that the previous three, but even more gun</a:t>
            </a:r>
          </a:p>
          <a:p>
            <a:r>
              <a:rPr lang="en-GB" dirty="0"/>
              <a:t>crimes that the big city of Los Angeles.</a:t>
            </a:r>
          </a:p>
          <a:p>
            <a:r>
              <a:rPr lang="en-GB" dirty="0"/>
              <a:t>Final conclusion: There is almost correlation between the number of gun crimes and the number of reviews in </a:t>
            </a:r>
            <a:r>
              <a:rPr lang="en-GB" dirty="0" err="1"/>
              <a:t>airbnbs</a:t>
            </a:r>
            <a:r>
              <a:rPr lang="en-GB" dirty="0"/>
              <a:t> of California.</a:t>
            </a:r>
          </a:p>
        </p:txBody>
      </p:sp>
    </p:spTree>
    <p:extLst>
      <p:ext uri="{BB962C8B-B14F-4D97-AF65-F5344CB8AC3E}">
        <p14:creationId xmlns:p14="http://schemas.microsoft.com/office/powerpoint/2010/main" val="18539163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542852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0511602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6702080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417934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201091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02781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72853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14250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257525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1347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82651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46433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16421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766850" y="1445000"/>
            <a:ext cx="3567000" cy="142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766850" y="2905900"/>
            <a:ext cx="35670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Fira Sans Black"/>
              <a:buNone/>
              <a:defRPr>
                <a:latin typeface="Fira Sans Black"/>
                <a:ea typeface="Fira Sans Black"/>
                <a:cs typeface="Fira Sans Black"/>
                <a:sym typeface="Fira Sans Black"/>
              </a:defRPr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8229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Fira Sans"/>
              <a:buChar char="●"/>
              <a:defRPr>
                <a:latin typeface="Fira Sans"/>
                <a:ea typeface="Fira Sans"/>
                <a:cs typeface="Fira Sans"/>
                <a:sym typeface="Fira Sans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○"/>
              <a:defRPr>
                <a:latin typeface="Fira Sans"/>
                <a:ea typeface="Fira Sans"/>
                <a:cs typeface="Fira Sans"/>
                <a:sym typeface="Fira Sans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■"/>
              <a:defRPr>
                <a:latin typeface="Fira Sans"/>
                <a:ea typeface="Fira Sans"/>
                <a:cs typeface="Fira Sans"/>
                <a:sym typeface="Fira Sans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●"/>
              <a:defRPr>
                <a:latin typeface="Fira Sans"/>
                <a:ea typeface="Fira Sans"/>
                <a:cs typeface="Fira Sans"/>
                <a:sym typeface="Fira Sans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○"/>
              <a:defRPr>
                <a:latin typeface="Fira Sans"/>
                <a:ea typeface="Fira Sans"/>
                <a:cs typeface="Fira Sans"/>
                <a:sym typeface="Fira Sans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■"/>
              <a:defRPr>
                <a:latin typeface="Fira Sans"/>
                <a:ea typeface="Fira Sans"/>
                <a:cs typeface="Fira Sans"/>
                <a:sym typeface="Fira Sans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●"/>
              <a:defRPr>
                <a:latin typeface="Fira Sans"/>
                <a:ea typeface="Fira Sans"/>
                <a:cs typeface="Fira Sans"/>
                <a:sym typeface="Fira Sans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Font typeface="Fira Sans"/>
              <a:buChar char="○"/>
              <a:defRPr>
                <a:latin typeface="Fira Sans"/>
                <a:ea typeface="Fira Sans"/>
                <a:cs typeface="Fira Sans"/>
                <a:sym typeface="Fira Sans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Font typeface="Fira Sans"/>
              <a:buChar char="■"/>
              <a:defRPr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" name="Google Shape;26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0" name="Google Shape;3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39" name="Google Shape;39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2" name="Google Shape;42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3" name="Google Shape;43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92625"/>
            <a:ext cx="822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sz="28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152475"/>
            <a:ext cx="8229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Fira Sans"/>
              <a:buChar char="●"/>
              <a:defRPr sz="1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●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Fira Sans"/>
              <a:buChar char="○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Fira Sans"/>
              <a:buChar char="■"/>
              <a:defRPr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2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microsoft.com/office/2007/relationships/hdphoto" Target="../media/hdphoto1.wdp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2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6.jpeg"/><Relationship Id="rId5" Type="http://schemas.microsoft.com/office/2007/relationships/hdphoto" Target="../media/hdphoto2.wdp"/><Relationship Id="rId4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1321EFB-1461-7899-FC36-7A7BEB3EC43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71"/>
          <a:stretch/>
        </p:blipFill>
        <p:spPr>
          <a:xfrm>
            <a:off x="-1" y="0"/>
            <a:ext cx="9144001" cy="51435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90999529-B810-F0BD-2936-C6851CD26096}"/>
              </a:ext>
            </a:extLst>
          </p:cNvPr>
          <p:cNvSpPr txBox="1"/>
          <p:nvPr/>
        </p:nvSpPr>
        <p:spPr>
          <a:xfrm>
            <a:off x="5278244" y="83988"/>
            <a:ext cx="457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F690CA5-5D75-6BBB-1561-578A8CB1E441}"/>
              </a:ext>
            </a:extLst>
          </p:cNvPr>
          <p:cNvSpPr/>
          <p:nvPr/>
        </p:nvSpPr>
        <p:spPr>
          <a:xfrm>
            <a:off x="2407963" y="1476134"/>
            <a:ext cx="6537916" cy="2019300"/>
          </a:xfrm>
          <a:prstGeom prst="rect">
            <a:avLst/>
          </a:prstGeom>
          <a:solidFill>
            <a:srgbClr val="5C676D"/>
          </a:solidFill>
          <a:ln>
            <a:solidFill>
              <a:srgbClr val="5C676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9E813C8-F186-1195-5A9A-89D55ADD9C51}"/>
              </a:ext>
            </a:extLst>
          </p:cNvPr>
          <p:cNvSpPr txBox="1"/>
          <p:nvPr/>
        </p:nvSpPr>
        <p:spPr>
          <a:xfrm>
            <a:off x="1917189" y="1687337"/>
            <a:ext cx="687245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pt-PT" sz="3200" b="1" dirty="0">
                <a:solidFill>
                  <a:schemeClr val="bg1"/>
                </a:solidFill>
                <a:latin typeface="Barlow" panose="00000500000000000000" pitchFamily="2" charset="0"/>
              </a:rPr>
              <a:t>Final Project</a:t>
            </a:r>
          </a:p>
          <a:p>
            <a:pPr algn="r"/>
            <a:endParaRPr lang="pt-PT" sz="2400" b="1" dirty="0">
              <a:solidFill>
                <a:schemeClr val="bg1"/>
              </a:solidFill>
              <a:latin typeface="Barlow" panose="00000500000000000000" pitchFamily="2" charset="0"/>
            </a:endParaRPr>
          </a:p>
          <a:p>
            <a:pPr algn="r"/>
            <a:r>
              <a:rPr lang="pt-PT" sz="2400" b="1" dirty="0" err="1">
                <a:solidFill>
                  <a:schemeClr val="bg1"/>
                </a:solidFill>
                <a:latin typeface="Barlow" panose="00000500000000000000" pitchFamily="2" charset="0"/>
              </a:rPr>
              <a:t>Extracting</a:t>
            </a:r>
            <a:r>
              <a:rPr lang="pt-PT" sz="2400" b="1" dirty="0">
                <a:solidFill>
                  <a:schemeClr val="bg1"/>
                </a:solidFill>
                <a:latin typeface="Barlow" panose="00000500000000000000" pitchFamily="2" charset="0"/>
              </a:rPr>
              <a:t> insights </a:t>
            </a:r>
            <a:r>
              <a:rPr lang="pt-PT" sz="2400" b="1" dirty="0" err="1">
                <a:solidFill>
                  <a:schemeClr val="bg1"/>
                </a:solidFill>
                <a:latin typeface="Barlow" panose="00000500000000000000" pitchFamily="2" charset="0"/>
              </a:rPr>
              <a:t>from</a:t>
            </a:r>
            <a:r>
              <a:rPr lang="pt-PT" sz="2400" b="1" dirty="0">
                <a:solidFill>
                  <a:schemeClr val="bg1"/>
                </a:solidFill>
                <a:latin typeface="Barlow" panose="00000500000000000000" pitchFamily="2" charset="0"/>
              </a:rPr>
              <a:t> US </a:t>
            </a:r>
            <a:r>
              <a:rPr lang="pt-PT" sz="2400" b="1" dirty="0" err="1">
                <a:solidFill>
                  <a:schemeClr val="bg1"/>
                </a:solidFill>
                <a:latin typeface="Barlow" panose="00000500000000000000" pitchFamily="2" charset="0"/>
              </a:rPr>
              <a:t>Airbnb</a:t>
            </a:r>
            <a:r>
              <a:rPr lang="pt-PT" sz="2400" b="1" dirty="0">
                <a:solidFill>
                  <a:schemeClr val="bg1"/>
                </a:solidFill>
                <a:latin typeface="Barlow" panose="00000500000000000000" pitchFamily="2" charset="0"/>
              </a:rPr>
              <a:t> </a:t>
            </a:r>
            <a:r>
              <a:rPr lang="pt-PT" sz="2400" b="1" dirty="0" err="1">
                <a:solidFill>
                  <a:schemeClr val="bg1"/>
                </a:solidFill>
                <a:latin typeface="Barlow" panose="00000500000000000000" pitchFamily="2" charset="0"/>
              </a:rPr>
              <a:t>Location</a:t>
            </a:r>
            <a:r>
              <a:rPr lang="pt-PT" sz="2400" b="1" dirty="0">
                <a:solidFill>
                  <a:schemeClr val="bg1"/>
                </a:solidFill>
                <a:latin typeface="Barlow" panose="00000500000000000000" pitchFamily="2" charset="0"/>
              </a:rPr>
              <a:t> data</a:t>
            </a:r>
            <a:endParaRPr lang="en-GB" sz="2400" b="1" dirty="0">
              <a:solidFill>
                <a:schemeClr val="bg1"/>
              </a:solidFill>
              <a:latin typeface="Barlow" panose="000005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67AC63A-8E80-CAA9-C2F0-AE1706113011}"/>
              </a:ext>
            </a:extLst>
          </p:cNvPr>
          <p:cNvSpPr txBox="1"/>
          <p:nvPr/>
        </p:nvSpPr>
        <p:spPr>
          <a:xfrm>
            <a:off x="7139941" y="3276097"/>
            <a:ext cx="164970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spcBef>
                <a:spcPts val="200"/>
              </a:spcBef>
              <a:spcAft>
                <a:spcPts val="200"/>
              </a:spcAft>
            </a:pPr>
            <a:r>
              <a:rPr lang="en-GB" sz="2400" b="1" dirty="0">
                <a:solidFill>
                  <a:srgbClr val="BED62F"/>
                </a:solidFill>
                <a:latin typeface="Barlow" panose="00000500000000000000" pitchFamily="2" charset="0"/>
              </a:rPr>
              <a:t>Group 04</a:t>
            </a:r>
          </a:p>
        </p:txBody>
      </p:sp>
    </p:spTree>
    <p:extLst>
      <p:ext uri="{BB962C8B-B14F-4D97-AF65-F5344CB8AC3E}">
        <p14:creationId xmlns:p14="http://schemas.microsoft.com/office/powerpoint/2010/main" val="30436593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CDF4AE6-4CE4-B8B5-7212-4C60BD16B35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833"/>
          <a:stretch/>
        </p:blipFill>
        <p:spPr>
          <a:xfrm>
            <a:off x="0" y="0"/>
            <a:ext cx="9144000" cy="78327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4CA903E-8F35-F489-B206-87F57ED1B1EF}"/>
              </a:ext>
            </a:extLst>
          </p:cNvPr>
          <p:cNvSpPr/>
          <p:nvPr/>
        </p:nvSpPr>
        <p:spPr>
          <a:xfrm>
            <a:off x="805215" y="0"/>
            <a:ext cx="2787839" cy="646955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A9B34AE-D4A4-4DC3-B951-B03E7771B0DC}"/>
              </a:ext>
            </a:extLst>
          </p:cNvPr>
          <p:cNvSpPr txBox="1"/>
          <p:nvPr/>
        </p:nvSpPr>
        <p:spPr>
          <a:xfrm>
            <a:off x="1" y="160804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2000" b="1" dirty="0" err="1">
                <a:latin typeface="Barlow" panose="00000500000000000000" pitchFamily="2" charset="0"/>
              </a:rPr>
              <a:t>Type</a:t>
            </a:r>
            <a:r>
              <a:rPr lang="pt-PT" sz="2000" b="1" dirty="0">
                <a:latin typeface="Barlow" panose="00000500000000000000" pitchFamily="2" charset="0"/>
              </a:rPr>
              <a:t> </a:t>
            </a:r>
            <a:r>
              <a:rPr lang="pt-PT" sz="2000" b="1" dirty="0" err="1">
                <a:latin typeface="Barlow" panose="00000500000000000000" pitchFamily="2" charset="0"/>
              </a:rPr>
              <a:t>of</a:t>
            </a:r>
            <a:r>
              <a:rPr lang="pt-PT" sz="2000" b="1" dirty="0">
                <a:latin typeface="Barlow" panose="00000500000000000000" pitchFamily="2" charset="0"/>
              </a:rPr>
              <a:t> </a:t>
            </a:r>
            <a:r>
              <a:rPr lang="pt-PT" sz="2000" b="1" dirty="0" err="1">
                <a:latin typeface="Barlow" panose="00000500000000000000" pitchFamily="2" charset="0"/>
              </a:rPr>
              <a:t>Rooms</a:t>
            </a:r>
            <a:r>
              <a:rPr lang="pt-PT" sz="2000" b="1" dirty="0">
                <a:latin typeface="Barlow" panose="00000500000000000000" pitchFamily="2" charset="0"/>
              </a:rPr>
              <a:t> </a:t>
            </a:r>
            <a:r>
              <a:rPr lang="pt-PT" sz="2000" b="1" dirty="0" err="1">
                <a:latin typeface="Barlow" panose="00000500000000000000" pitchFamily="2" charset="0"/>
              </a:rPr>
              <a:t>within</a:t>
            </a:r>
            <a:r>
              <a:rPr lang="pt-PT" sz="2000" b="1" dirty="0">
                <a:latin typeface="Barlow" panose="00000500000000000000" pitchFamily="2" charset="0"/>
              </a:rPr>
              <a:t> 100 km </a:t>
            </a:r>
            <a:r>
              <a:rPr lang="pt-PT" sz="2000" b="1" dirty="0" err="1">
                <a:latin typeface="Barlow" panose="00000500000000000000" pitchFamily="2" charset="0"/>
              </a:rPr>
              <a:t>of</a:t>
            </a:r>
            <a:r>
              <a:rPr lang="pt-PT" sz="2000" b="1" dirty="0">
                <a:latin typeface="Barlow" panose="00000500000000000000" pitchFamily="2" charset="0"/>
              </a:rPr>
              <a:t> </a:t>
            </a:r>
            <a:r>
              <a:rPr lang="pt-PT" sz="2000" b="1" dirty="0" err="1">
                <a:latin typeface="Barlow" panose="00000500000000000000" pitchFamily="2" charset="0"/>
              </a:rPr>
              <a:t>the</a:t>
            </a:r>
            <a:r>
              <a:rPr lang="pt-PT" sz="2000" b="1" dirty="0">
                <a:latin typeface="Barlow" panose="00000500000000000000" pitchFamily="2" charset="0"/>
              </a:rPr>
              <a:t> USS </a:t>
            </a:r>
            <a:r>
              <a:rPr lang="pt-PT" sz="2000" b="1" dirty="0" err="1">
                <a:latin typeface="Barlow" panose="00000500000000000000" pitchFamily="2" charset="0"/>
              </a:rPr>
              <a:t>Midway</a:t>
            </a:r>
            <a:endParaRPr lang="en-GB" sz="2000" b="1" dirty="0">
              <a:latin typeface="Barlow" panose="00000500000000000000" pitchFamily="2" charset="0"/>
            </a:endParaRPr>
          </a:p>
        </p:txBody>
      </p:sp>
      <p:pic>
        <p:nvPicPr>
          <p:cNvPr id="2" name="Picture 1" descr="A map with a circle&#10;&#10;Description automatically generated">
            <a:extLst>
              <a:ext uri="{FF2B5EF4-FFF2-40B4-BE49-F238E27FC236}">
                <a16:creationId xmlns:a16="http://schemas.microsoft.com/office/drawing/2014/main" id="{A31FC4A8-2D68-3CAD-FE99-5B74E5EB974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5862"/>
          <a:stretch/>
        </p:blipFill>
        <p:spPr>
          <a:xfrm>
            <a:off x="327933" y="1298728"/>
            <a:ext cx="4114339" cy="2534220"/>
          </a:xfrm>
          <a:prstGeom prst="rect">
            <a:avLst/>
          </a:prstGeom>
        </p:spPr>
      </p:pic>
      <p:pic>
        <p:nvPicPr>
          <p:cNvPr id="3" name="Picture 2" descr="A map of a city&#10;&#10;Description automatically generated">
            <a:extLst>
              <a:ext uri="{FF2B5EF4-FFF2-40B4-BE49-F238E27FC236}">
                <a16:creationId xmlns:a16="http://schemas.microsoft.com/office/drawing/2014/main" id="{DC9D2624-270B-492D-4450-A574BB1B449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7652"/>
          <a:stretch/>
        </p:blipFill>
        <p:spPr>
          <a:xfrm>
            <a:off x="4772722" y="1298728"/>
            <a:ext cx="4043345" cy="253422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6A2B4EE-EC1E-8B4E-F48E-2D07C776F36F}"/>
              </a:ext>
            </a:extLst>
          </p:cNvPr>
          <p:cNvSpPr txBox="1"/>
          <p:nvPr/>
        </p:nvSpPr>
        <p:spPr>
          <a:xfrm>
            <a:off x="1333144" y="3964488"/>
            <a:ext cx="1731979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PT" sz="1600" dirty="0">
                <a:latin typeface="Barlow" panose="00000500000000000000" pitchFamily="2" charset="0"/>
              </a:rPr>
              <a:t>Hotel </a:t>
            </a:r>
            <a:r>
              <a:rPr lang="pt-PT" sz="1600" dirty="0" err="1">
                <a:latin typeface="Barlow" panose="00000500000000000000" pitchFamily="2" charset="0"/>
              </a:rPr>
              <a:t>Room</a:t>
            </a:r>
            <a:endParaRPr lang="pt-PT" sz="1600" dirty="0">
              <a:latin typeface="Barlow" panose="00000500000000000000" pitchFamily="2" charset="0"/>
            </a:endParaRPr>
          </a:p>
          <a:p>
            <a:pPr algn="ctr"/>
            <a:r>
              <a:rPr lang="pt-PT" sz="2000" b="1" dirty="0">
                <a:latin typeface="Barlow" panose="00000500000000000000" pitchFamily="2" charset="0"/>
              </a:rPr>
              <a:t>15</a:t>
            </a:r>
            <a:endParaRPr lang="en-GB" sz="2000" b="1" dirty="0">
              <a:latin typeface="Barlow" panose="000005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1F6549-3F26-614F-B311-095E9C58AA96}"/>
              </a:ext>
            </a:extLst>
          </p:cNvPr>
          <p:cNvSpPr txBox="1"/>
          <p:nvPr/>
        </p:nvSpPr>
        <p:spPr>
          <a:xfrm>
            <a:off x="5981530" y="3964488"/>
            <a:ext cx="1731979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PT" sz="1600" dirty="0" err="1">
                <a:latin typeface="Barlow" panose="00000500000000000000" pitchFamily="2" charset="0"/>
              </a:rPr>
              <a:t>Shared</a:t>
            </a:r>
            <a:r>
              <a:rPr lang="pt-PT" sz="1600" dirty="0">
                <a:latin typeface="Barlow" panose="00000500000000000000" pitchFamily="2" charset="0"/>
              </a:rPr>
              <a:t> </a:t>
            </a:r>
            <a:r>
              <a:rPr lang="pt-PT" sz="1600" dirty="0" err="1">
                <a:latin typeface="Barlow" panose="00000500000000000000" pitchFamily="2" charset="0"/>
              </a:rPr>
              <a:t>Room</a:t>
            </a:r>
            <a:endParaRPr lang="pt-PT" sz="1600" dirty="0">
              <a:latin typeface="Barlow" panose="00000500000000000000" pitchFamily="2" charset="0"/>
            </a:endParaRPr>
          </a:p>
          <a:p>
            <a:pPr algn="ctr"/>
            <a:r>
              <a:rPr lang="pt-PT" sz="2000" b="1" dirty="0">
                <a:latin typeface="Barlow" panose="00000500000000000000" pitchFamily="2" charset="0"/>
              </a:rPr>
              <a:t>73</a:t>
            </a:r>
            <a:endParaRPr lang="en-GB" sz="2000" b="1" dirty="0">
              <a:latin typeface="Barlow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83086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CDF4AE6-4CE4-B8B5-7212-4C60BD16B35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833"/>
          <a:stretch/>
        </p:blipFill>
        <p:spPr>
          <a:xfrm>
            <a:off x="0" y="0"/>
            <a:ext cx="9144000" cy="78327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4CA903E-8F35-F489-B206-87F57ED1B1EF}"/>
              </a:ext>
            </a:extLst>
          </p:cNvPr>
          <p:cNvSpPr/>
          <p:nvPr/>
        </p:nvSpPr>
        <p:spPr>
          <a:xfrm>
            <a:off x="805215" y="0"/>
            <a:ext cx="2787839" cy="646955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C003844-8579-C661-2657-23D87061118E}"/>
              </a:ext>
            </a:extLst>
          </p:cNvPr>
          <p:cNvSpPr txBox="1"/>
          <p:nvPr/>
        </p:nvSpPr>
        <p:spPr>
          <a:xfrm>
            <a:off x="1" y="160804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2000" b="1" dirty="0">
                <a:latin typeface="Barlow" panose="00000500000000000000" pitchFamily="2" charset="0"/>
              </a:rPr>
              <a:t>Data </a:t>
            </a:r>
            <a:r>
              <a:rPr lang="pt-PT" sz="2000" b="1" dirty="0" err="1">
                <a:latin typeface="Barlow" panose="00000500000000000000" pitchFamily="2" charset="0"/>
              </a:rPr>
              <a:t>Integration</a:t>
            </a:r>
            <a:endParaRPr lang="en-GB" sz="2000" b="1" dirty="0">
              <a:latin typeface="Barlow" panose="00000500000000000000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F88CB4C-AACA-7709-CDB8-E2F1FF65B5B4}"/>
              </a:ext>
            </a:extLst>
          </p:cNvPr>
          <p:cNvSpPr txBox="1"/>
          <p:nvPr/>
        </p:nvSpPr>
        <p:spPr>
          <a:xfrm>
            <a:off x="716872" y="3204717"/>
            <a:ext cx="1484549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PT" sz="1600" dirty="0" err="1">
                <a:latin typeface="Barlow" panose="00000500000000000000" pitchFamily="2" charset="0"/>
              </a:rPr>
              <a:t>Airbnb</a:t>
            </a:r>
            <a:r>
              <a:rPr lang="pt-PT" sz="1600" dirty="0">
                <a:latin typeface="Barlow" panose="00000500000000000000" pitchFamily="2" charset="0"/>
              </a:rPr>
              <a:t> </a:t>
            </a:r>
            <a:r>
              <a:rPr lang="pt-PT" sz="1600" dirty="0" err="1">
                <a:latin typeface="Barlow" panose="00000500000000000000" pitchFamily="2" charset="0"/>
              </a:rPr>
              <a:t>Location</a:t>
            </a:r>
            <a:r>
              <a:rPr lang="pt-PT" sz="1600" dirty="0">
                <a:latin typeface="Barlow" panose="00000500000000000000" pitchFamily="2" charset="0"/>
              </a:rPr>
              <a:t> Data</a:t>
            </a:r>
            <a:endParaRPr lang="en-GB" sz="2000" b="1" dirty="0">
              <a:latin typeface="Barlow" panose="00000500000000000000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F814714-3B03-1598-03ED-8C98E99D6019}"/>
              </a:ext>
            </a:extLst>
          </p:cNvPr>
          <p:cNvSpPr txBox="1"/>
          <p:nvPr/>
        </p:nvSpPr>
        <p:spPr>
          <a:xfrm>
            <a:off x="2771220" y="3204716"/>
            <a:ext cx="1396732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PT" sz="1600" dirty="0" err="1">
                <a:latin typeface="Barlow" panose="00000500000000000000" pitchFamily="2" charset="0"/>
              </a:rPr>
              <a:t>Gun</a:t>
            </a:r>
            <a:r>
              <a:rPr lang="pt-PT" sz="1600" dirty="0">
                <a:latin typeface="Barlow" panose="00000500000000000000" pitchFamily="2" charset="0"/>
              </a:rPr>
              <a:t> Crime Data</a:t>
            </a:r>
            <a:endParaRPr lang="en-GB" sz="2000" b="1" dirty="0">
              <a:latin typeface="Barlow" panose="00000500000000000000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86A75BC-242C-AAC3-D7D2-44FA63AF4117}"/>
              </a:ext>
            </a:extLst>
          </p:cNvPr>
          <p:cNvSpPr txBox="1"/>
          <p:nvPr/>
        </p:nvSpPr>
        <p:spPr>
          <a:xfrm>
            <a:off x="4711878" y="3204716"/>
            <a:ext cx="1658348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PT" sz="1600" dirty="0" err="1">
                <a:latin typeface="Barlow" panose="00000500000000000000" pitchFamily="2" charset="0"/>
              </a:rPr>
              <a:t>TripAdvisor</a:t>
            </a:r>
            <a:r>
              <a:rPr lang="pt-PT" sz="1600" dirty="0">
                <a:latin typeface="Barlow" panose="00000500000000000000" pitchFamily="2" charset="0"/>
              </a:rPr>
              <a:t> </a:t>
            </a:r>
            <a:r>
              <a:rPr lang="pt-PT" sz="1600" dirty="0" err="1">
                <a:latin typeface="Barlow" panose="00000500000000000000" pitchFamily="2" charset="0"/>
              </a:rPr>
              <a:t>Museum</a:t>
            </a:r>
            <a:r>
              <a:rPr lang="pt-PT" sz="1600" dirty="0">
                <a:latin typeface="Barlow" panose="00000500000000000000" pitchFamily="2" charset="0"/>
              </a:rPr>
              <a:t> Data</a:t>
            </a:r>
            <a:endParaRPr lang="en-GB" sz="2000" b="1" dirty="0">
              <a:latin typeface="Barlow" panose="00000500000000000000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9E8ED6C-0C94-67A6-D95E-555195AF7A8A}"/>
              </a:ext>
            </a:extLst>
          </p:cNvPr>
          <p:cNvSpPr txBox="1"/>
          <p:nvPr/>
        </p:nvSpPr>
        <p:spPr>
          <a:xfrm>
            <a:off x="6830851" y="3204716"/>
            <a:ext cx="144000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PT" sz="1600" dirty="0" err="1">
                <a:latin typeface="Barlow" panose="00000500000000000000" pitchFamily="2" charset="0"/>
              </a:rPr>
              <a:t>Population</a:t>
            </a:r>
            <a:r>
              <a:rPr lang="pt-PT" sz="1600" dirty="0">
                <a:latin typeface="Barlow" panose="00000500000000000000" pitchFamily="2" charset="0"/>
              </a:rPr>
              <a:t> Data</a:t>
            </a:r>
            <a:endParaRPr lang="en-GB" sz="2000" b="1" dirty="0">
              <a:latin typeface="Barlow" panose="00000500000000000000" pitchFamily="2" charset="0"/>
            </a:endParaRPr>
          </a:p>
        </p:txBody>
      </p:sp>
      <p:pic>
        <p:nvPicPr>
          <p:cNvPr id="1026" name="Picture 2" descr="How to Start an Airbnb Business">
            <a:extLst>
              <a:ext uri="{FF2B5EF4-FFF2-40B4-BE49-F238E27FC236}">
                <a16:creationId xmlns:a16="http://schemas.microsoft.com/office/drawing/2014/main" id="{2078E0C8-9577-07C1-D836-080B73FCF82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983" t="36686" r="36574" b="17357"/>
          <a:stretch/>
        </p:blipFill>
        <p:spPr bwMode="auto">
          <a:xfrm>
            <a:off x="742180" y="1639161"/>
            <a:ext cx="1433932" cy="1440000"/>
          </a:xfrm>
          <a:prstGeom prst="flowChartConnector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Gun Generic Circular icon">
            <a:extLst>
              <a:ext uri="{FF2B5EF4-FFF2-40B4-BE49-F238E27FC236}">
                <a16:creationId xmlns:a16="http://schemas.microsoft.com/office/drawing/2014/main" id="{97F9FB3F-0253-64B0-8EF8-923A4C0B98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93265" y="1639161"/>
            <a:ext cx="1440000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Museum Flat Circular Flat icon">
            <a:extLst>
              <a:ext uri="{FF2B5EF4-FFF2-40B4-BE49-F238E27FC236}">
                <a16:creationId xmlns:a16="http://schemas.microsoft.com/office/drawing/2014/main" id="{DAAC1FF8-D2B3-993E-CE43-1AB36EAB20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16366" y="1639161"/>
            <a:ext cx="1440000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Population Icon Png #200581 - Free Icons Library">
            <a:extLst>
              <a:ext uri="{FF2B5EF4-FFF2-40B4-BE49-F238E27FC236}">
                <a16:creationId xmlns:a16="http://schemas.microsoft.com/office/drawing/2014/main" id="{EA398553-8477-FE1C-F92E-39B7B77C5E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0851" y="1639161"/>
            <a:ext cx="1440000" cy="144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23209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CDF4AE6-4CE4-B8B5-7212-4C60BD16B35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833"/>
          <a:stretch/>
        </p:blipFill>
        <p:spPr>
          <a:xfrm>
            <a:off x="0" y="0"/>
            <a:ext cx="9144000" cy="78327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4CA903E-8F35-F489-B206-87F57ED1B1EF}"/>
              </a:ext>
            </a:extLst>
          </p:cNvPr>
          <p:cNvSpPr/>
          <p:nvPr/>
        </p:nvSpPr>
        <p:spPr>
          <a:xfrm>
            <a:off x="805215" y="0"/>
            <a:ext cx="2787839" cy="646955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C003844-8579-C661-2657-23D87061118E}"/>
              </a:ext>
            </a:extLst>
          </p:cNvPr>
          <p:cNvSpPr txBox="1"/>
          <p:nvPr/>
        </p:nvSpPr>
        <p:spPr>
          <a:xfrm>
            <a:off x="1" y="160804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2000" b="1" dirty="0" err="1">
                <a:latin typeface="Barlow" panose="00000500000000000000" pitchFamily="2" charset="0"/>
              </a:rPr>
              <a:t>Airbnb</a:t>
            </a:r>
            <a:r>
              <a:rPr lang="pt-PT" sz="2000" b="1" dirty="0">
                <a:latin typeface="Barlow" panose="00000500000000000000" pitchFamily="2" charset="0"/>
              </a:rPr>
              <a:t> </a:t>
            </a:r>
            <a:r>
              <a:rPr lang="pt-PT" sz="2000" b="1" dirty="0" err="1">
                <a:latin typeface="Barlow" panose="00000500000000000000" pitchFamily="2" charset="0"/>
              </a:rPr>
              <a:t>Location</a:t>
            </a:r>
            <a:r>
              <a:rPr lang="pt-PT" sz="2000" b="1" dirty="0">
                <a:latin typeface="Barlow" panose="00000500000000000000" pitchFamily="2" charset="0"/>
              </a:rPr>
              <a:t> Data + Gun Crime Data</a:t>
            </a:r>
            <a:endParaRPr lang="en-GB" sz="2000" b="1" dirty="0">
              <a:latin typeface="Barlow" panose="00000500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475901-D7CC-BAA3-98B1-F0E76079D0F2}"/>
              </a:ext>
            </a:extLst>
          </p:cNvPr>
          <p:cNvSpPr txBox="1"/>
          <p:nvPr/>
        </p:nvSpPr>
        <p:spPr>
          <a:xfrm>
            <a:off x="683941" y="1071031"/>
            <a:ext cx="7776118" cy="523220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u="sng" dirty="0">
                <a:latin typeface="Barlow" panose="00000500000000000000" pitchFamily="2" charset="0"/>
              </a:rPr>
              <a:t>Within the state of California, is there a relationship between the number of reviews (hence the number of stays) on a specific location/city and the amount of gun crimes reported in the area?</a:t>
            </a:r>
          </a:p>
        </p:txBody>
      </p:sp>
      <p:pic>
        <p:nvPicPr>
          <p:cNvPr id="3" name="Picture 2" descr="A bar graph with blue and orange bars&#10;&#10;Description automatically generated">
            <a:extLst>
              <a:ext uri="{FF2B5EF4-FFF2-40B4-BE49-F238E27FC236}">
                <a16:creationId xmlns:a16="http://schemas.microsoft.com/office/drawing/2014/main" id="{CF490CB8-5BF1-A170-3B12-58EF4CE3B7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10485" y="1882009"/>
            <a:ext cx="4323030" cy="30354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6283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CDF4AE6-4CE4-B8B5-7212-4C60BD16B35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833"/>
          <a:stretch/>
        </p:blipFill>
        <p:spPr>
          <a:xfrm>
            <a:off x="0" y="0"/>
            <a:ext cx="9144000" cy="78327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4CA903E-8F35-F489-B206-87F57ED1B1EF}"/>
              </a:ext>
            </a:extLst>
          </p:cNvPr>
          <p:cNvSpPr/>
          <p:nvPr/>
        </p:nvSpPr>
        <p:spPr>
          <a:xfrm>
            <a:off x="805215" y="0"/>
            <a:ext cx="2787839" cy="646955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C003844-8579-C661-2657-23D87061118E}"/>
              </a:ext>
            </a:extLst>
          </p:cNvPr>
          <p:cNvSpPr txBox="1"/>
          <p:nvPr/>
        </p:nvSpPr>
        <p:spPr>
          <a:xfrm>
            <a:off x="1" y="160804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2000" b="1" dirty="0" err="1">
                <a:latin typeface="Barlow" panose="00000500000000000000" pitchFamily="2" charset="0"/>
              </a:rPr>
              <a:t>Airbnb</a:t>
            </a:r>
            <a:r>
              <a:rPr lang="pt-PT" sz="2000" b="1" dirty="0">
                <a:latin typeface="Barlow" panose="00000500000000000000" pitchFamily="2" charset="0"/>
              </a:rPr>
              <a:t> </a:t>
            </a:r>
            <a:r>
              <a:rPr lang="pt-PT" sz="2000" b="1" dirty="0" err="1">
                <a:latin typeface="Barlow" panose="00000500000000000000" pitchFamily="2" charset="0"/>
              </a:rPr>
              <a:t>Location</a:t>
            </a:r>
            <a:r>
              <a:rPr lang="pt-PT" sz="2000" b="1" dirty="0">
                <a:latin typeface="Barlow" panose="00000500000000000000" pitchFamily="2" charset="0"/>
              </a:rPr>
              <a:t> Data + </a:t>
            </a:r>
            <a:r>
              <a:rPr lang="pt-PT" sz="2000" b="1" dirty="0" err="1">
                <a:latin typeface="Barlow" panose="00000500000000000000" pitchFamily="2" charset="0"/>
              </a:rPr>
              <a:t>TripAdvisor</a:t>
            </a:r>
            <a:r>
              <a:rPr lang="pt-PT" sz="2000" b="1" dirty="0">
                <a:latin typeface="Barlow" panose="00000500000000000000" pitchFamily="2" charset="0"/>
              </a:rPr>
              <a:t> </a:t>
            </a:r>
            <a:r>
              <a:rPr lang="pt-PT" sz="2000" b="1" dirty="0" err="1">
                <a:latin typeface="Barlow" panose="00000500000000000000" pitchFamily="2" charset="0"/>
              </a:rPr>
              <a:t>Museum</a:t>
            </a:r>
            <a:r>
              <a:rPr lang="pt-PT" sz="2000" b="1" dirty="0">
                <a:latin typeface="Barlow" panose="00000500000000000000" pitchFamily="2" charset="0"/>
              </a:rPr>
              <a:t> Data</a:t>
            </a:r>
            <a:endParaRPr lang="en-GB" sz="2000" b="1" dirty="0">
              <a:latin typeface="Barlow" panose="00000500000000000000" pitchFamily="2" charset="0"/>
            </a:endParaRPr>
          </a:p>
        </p:txBody>
      </p:sp>
      <p:pic>
        <p:nvPicPr>
          <p:cNvPr id="4" name="Picture 3" descr="A graph with orange line&#10;&#10;Description automatically generated">
            <a:extLst>
              <a:ext uri="{FF2B5EF4-FFF2-40B4-BE49-F238E27FC236}">
                <a16:creationId xmlns:a16="http://schemas.microsoft.com/office/drawing/2014/main" id="{F4937819-6B3A-43D4-A255-ADBE9C6A2A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2799" y="1900055"/>
            <a:ext cx="2938847" cy="2160000"/>
          </a:xfrm>
          <a:prstGeom prst="rect">
            <a:avLst/>
          </a:prstGeom>
        </p:spPr>
      </p:pic>
      <p:pic>
        <p:nvPicPr>
          <p:cNvPr id="5" name="Picture 4" descr="A graph with orange line&#10;&#10;Description automatically generated">
            <a:extLst>
              <a:ext uri="{FF2B5EF4-FFF2-40B4-BE49-F238E27FC236}">
                <a16:creationId xmlns:a16="http://schemas.microsoft.com/office/drawing/2014/main" id="{65B15BEC-D973-383D-7DC4-67D6B53F33C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527" t="1524" r="8408"/>
          <a:stretch/>
        </p:blipFill>
        <p:spPr>
          <a:xfrm>
            <a:off x="3275887" y="1900055"/>
            <a:ext cx="2636914" cy="2127076"/>
          </a:xfrm>
          <a:prstGeom prst="rect">
            <a:avLst/>
          </a:prstGeom>
        </p:spPr>
      </p:pic>
      <p:pic>
        <p:nvPicPr>
          <p:cNvPr id="6" name="Picture 5" descr="A graph with orange line&#10;&#10;Description automatically generated">
            <a:extLst>
              <a:ext uri="{FF2B5EF4-FFF2-40B4-BE49-F238E27FC236}">
                <a16:creationId xmlns:a16="http://schemas.microsoft.com/office/drawing/2014/main" id="{95B6906A-34E9-0D2B-2926-C1B12ABFF3E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72135" y="1900055"/>
            <a:ext cx="2742128" cy="21600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7ABD56B-7524-8FC7-0263-747187287D18}"/>
              </a:ext>
            </a:extLst>
          </p:cNvPr>
          <p:cNvSpPr txBox="1"/>
          <p:nvPr/>
        </p:nvSpPr>
        <p:spPr>
          <a:xfrm>
            <a:off x="1121911" y="944078"/>
            <a:ext cx="6944866" cy="523220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u="sng" dirty="0">
                <a:latin typeface="Barlow" panose="00000500000000000000" pitchFamily="2" charset="0"/>
              </a:rPr>
              <a:t>Is there a relationship between the Rating on TripAdvisor of a museum and the number of Airbnb rooms to stay within a radius of 10 km?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D6841FE-7210-3CE4-B78F-88B17AAB7588}"/>
              </a:ext>
            </a:extLst>
          </p:cNvPr>
          <p:cNvSpPr txBox="1"/>
          <p:nvPr/>
        </p:nvSpPr>
        <p:spPr>
          <a:xfrm>
            <a:off x="0" y="3925005"/>
            <a:ext cx="3195223" cy="246221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000" dirty="0">
                <a:latin typeface="Barlow" panose="00000500000000000000" pitchFamily="2" charset="0"/>
              </a:rPr>
              <a:t>Museums with all ratings.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7B4DDCD-6FD7-106D-6CBD-0024946F9179}"/>
              </a:ext>
            </a:extLst>
          </p:cNvPr>
          <p:cNvSpPr txBox="1"/>
          <p:nvPr/>
        </p:nvSpPr>
        <p:spPr>
          <a:xfrm>
            <a:off x="1855547" y="4492812"/>
            <a:ext cx="5645506" cy="276999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200" b="1" dirty="0">
                <a:latin typeface="Barlow" panose="00000500000000000000" pitchFamily="2" charset="0"/>
              </a:rPr>
              <a:t>Conclusion: </a:t>
            </a:r>
            <a:r>
              <a:rPr lang="en-GB" sz="1200" dirty="0">
                <a:latin typeface="Barlow" panose="00000500000000000000" pitchFamily="2" charset="0"/>
              </a:rPr>
              <a:t>Higher-rated museums tend to have fewer nearby Airbnb listings.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0A5072A-6B0D-250D-1CB5-9B705EEF4068}"/>
              </a:ext>
            </a:extLst>
          </p:cNvPr>
          <p:cNvSpPr txBox="1"/>
          <p:nvPr/>
        </p:nvSpPr>
        <p:spPr>
          <a:xfrm>
            <a:off x="2932671" y="3921555"/>
            <a:ext cx="3195223" cy="261610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050" dirty="0">
                <a:latin typeface="Barlow" panose="00000500000000000000" pitchFamily="2" charset="0"/>
              </a:rPr>
              <a:t>Museums with rating greater than 3.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19C3AB-9C54-6941-9BF8-AB2D1EF2438D}"/>
              </a:ext>
            </a:extLst>
          </p:cNvPr>
          <p:cNvSpPr txBox="1"/>
          <p:nvPr/>
        </p:nvSpPr>
        <p:spPr>
          <a:xfrm>
            <a:off x="6357985" y="3921555"/>
            <a:ext cx="2593216" cy="400110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000" dirty="0">
                <a:latin typeface="Barlow" panose="00000500000000000000" pitchFamily="2" charset="0"/>
              </a:rPr>
              <a:t>Museums with rating greater than 3 and </a:t>
            </a:r>
            <a:r>
              <a:rPr lang="en-GB" sz="1000" dirty="0" err="1">
                <a:latin typeface="Barlow" panose="00000500000000000000" pitchFamily="2" charset="0"/>
              </a:rPr>
              <a:t>Airbnbs</a:t>
            </a:r>
            <a:r>
              <a:rPr lang="en-GB" sz="1000" dirty="0">
                <a:latin typeface="Barlow" panose="00000500000000000000" pitchFamily="2" charset="0"/>
              </a:rPr>
              <a:t> within a 10km radius.</a:t>
            </a:r>
          </a:p>
        </p:txBody>
      </p:sp>
    </p:spTree>
    <p:extLst>
      <p:ext uri="{BB962C8B-B14F-4D97-AF65-F5344CB8AC3E}">
        <p14:creationId xmlns:p14="http://schemas.microsoft.com/office/powerpoint/2010/main" val="13999554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CDF4AE6-4CE4-B8B5-7212-4C60BD16B35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833"/>
          <a:stretch/>
        </p:blipFill>
        <p:spPr>
          <a:xfrm>
            <a:off x="0" y="0"/>
            <a:ext cx="9144000" cy="78327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4CA903E-8F35-F489-B206-87F57ED1B1EF}"/>
              </a:ext>
            </a:extLst>
          </p:cNvPr>
          <p:cNvSpPr/>
          <p:nvPr/>
        </p:nvSpPr>
        <p:spPr>
          <a:xfrm>
            <a:off x="805215" y="0"/>
            <a:ext cx="2787839" cy="646955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C003844-8579-C661-2657-23D87061118E}"/>
              </a:ext>
            </a:extLst>
          </p:cNvPr>
          <p:cNvSpPr txBox="1"/>
          <p:nvPr/>
        </p:nvSpPr>
        <p:spPr>
          <a:xfrm>
            <a:off x="1" y="160804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2000" b="1" dirty="0" err="1">
                <a:latin typeface="Barlow" panose="00000500000000000000" pitchFamily="2" charset="0"/>
              </a:rPr>
              <a:t>Airbnb</a:t>
            </a:r>
            <a:r>
              <a:rPr lang="pt-PT" sz="2000" b="1" dirty="0">
                <a:latin typeface="Barlow" panose="00000500000000000000" pitchFamily="2" charset="0"/>
              </a:rPr>
              <a:t> </a:t>
            </a:r>
            <a:r>
              <a:rPr lang="pt-PT" sz="2000" b="1" dirty="0" err="1">
                <a:latin typeface="Barlow" panose="00000500000000000000" pitchFamily="2" charset="0"/>
              </a:rPr>
              <a:t>Location</a:t>
            </a:r>
            <a:r>
              <a:rPr lang="pt-PT" sz="2000" b="1" dirty="0">
                <a:latin typeface="Barlow" panose="00000500000000000000" pitchFamily="2" charset="0"/>
              </a:rPr>
              <a:t> Data + </a:t>
            </a:r>
            <a:r>
              <a:rPr lang="pt-PT" sz="2000" b="1" dirty="0" err="1">
                <a:latin typeface="Barlow" panose="00000500000000000000" pitchFamily="2" charset="0"/>
              </a:rPr>
              <a:t>TripAdvisor</a:t>
            </a:r>
            <a:r>
              <a:rPr lang="pt-PT" sz="2000" b="1" dirty="0">
                <a:latin typeface="Barlow" panose="00000500000000000000" pitchFamily="2" charset="0"/>
              </a:rPr>
              <a:t> </a:t>
            </a:r>
            <a:r>
              <a:rPr lang="pt-PT" sz="2000" b="1" dirty="0" err="1">
                <a:latin typeface="Barlow" panose="00000500000000000000" pitchFamily="2" charset="0"/>
              </a:rPr>
              <a:t>Museum</a:t>
            </a:r>
            <a:r>
              <a:rPr lang="pt-PT" sz="2000" b="1" dirty="0">
                <a:latin typeface="Barlow" panose="00000500000000000000" pitchFamily="2" charset="0"/>
              </a:rPr>
              <a:t> Data</a:t>
            </a:r>
            <a:endParaRPr lang="en-GB" sz="2000" b="1" dirty="0">
              <a:latin typeface="Barlow" panose="0000050000000000000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7ABD56B-7524-8FC7-0263-747187287D18}"/>
              </a:ext>
            </a:extLst>
          </p:cNvPr>
          <p:cNvSpPr txBox="1"/>
          <p:nvPr/>
        </p:nvSpPr>
        <p:spPr>
          <a:xfrm>
            <a:off x="805215" y="944078"/>
            <a:ext cx="7851831" cy="523220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u="sng" dirty="0">
                <a:latin typeface="Barlow" panose="00000500000000000000" pitchFamily="2" charset="0"/>
              </a:rPr>
              <a:t>Is there a relationship between the Rating on TripAdvisor of a museum and the number of reviews (hence the number of stays) of </a:t>
            </a:r>
            <a:r>
              <a:rPr lang="en-GB" u="sng" dirty="0" err="1">
                <a:latin typeface="Barlow" panose="00000500000000000000" pitchFamily="2" charset="0"/>
              </a:rPr>
              <a:t>Airbnbs</a:t>
            </a:r>
            <a:r>
              <a:rPr lang="en-GB" u="sng" dirty="0">
                <a:latin typeface="Barlow" panose="00000500000000000000" pitchFamily="2" charset="0"/>
              </a:rPr>
              <a:t> within a radius of 10 km?</a:t>
            </a:r>
          </a:p>
        </p:txBody>
      </p:sp>
      <p:pic>
        <p:nvPicPr>
          <p:cNvPr id="2" name="Picture 1" descr="A graph with red line&#10;&#10;Description automatically generated">
            <a:extLst>
              <a:ext uri="{FF2B5EF4-FFF2-40B4-BE49-F238E27FC236}">
                <a16:creationId xmlns:a16="http://schemas.microsoft.com/office/drawing/2014/main" id="{665F2D73-CAC4-FA65-BD14-B70E6BFEE2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45714" y="1753628"/>
            <a:ext cx="2724371" cy="2160000"/>
          </a:xfrm>
          <a:prstGeom prst="rect">
            <a:avLst/>
          </a:prstGeom>
        </p:spPr>
      </p:pic>
      <p:pic>
        <p:nvPicPr>
          <p:cNvPr id="3" name="Picture 2" descr="A graph with numbers and a line&#10;&#10;Description automatically generated">
            <a:extLst>
              <a:ext uri="{FF2B5EF4-FFF2-40B4-BE49-F238E27FC236}">
                <a16:creationId xmlns:a16="http://schemas.microsoft.com/office/drawing/2014/main" id="{739639C1-A986-A392-7CF3-AF752D7790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66736" y="1753628"/>
            <a:ext cx="2790657" cy="2160000"/>
          </a:xfrm>
          <a:prstGeom prst="rect">
            <a:avLst/>
          </a:prstGeom>
        </p:spPr>
      </p:pic>
      <p:pic>
        <p:nvPicPr>
          <p:cNvPr id="7" name="Picture 6" descr="A graph with a red line&#10;&#10;Description automatically generated">
            <a:extLst>
              <a:ext uri="{FF2B5EF4-FFF2-40B4-BE49-F238E27FC236}">
                <a16:creationId xmlns:a16="http://schemas.microsoft.com/office/drawing/2014/main" id="{71C0E3CE-6E6A-4C64-C666-F9EC8F43AE8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210" y="1753628"/>
            <a:ext cx="3056504" cy="2160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75ADDED-1247-0536-EFF4-C4FDCFD8BA23}"/>
              </a:ext>
            </a:extLst>
          </p:cNvPr>
          <p:cNvSpPr txBox="1"/>
          <p:nvPr/>
        </p:nvSpPr>
        <p:spPr>
          <a:xfrm>
            <a:off x="1040204" y="4336365"/>
            <a:ext cx="7381851" cy="646331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200" b="1" dirty="0">
                <a:latin typeface="Barlow" panose="00000500000000000000" pitchFamily="2" charset="0"/>
              </a:rPr>
              <a:t>Conclusion: -</a:t>
            </a:r>
            <a:r>
              <a:rPr lang="en-GB" sz="1200" dirty="0">
                <a:latin typeface="Barlow" panose="00000500000000000000" pitchFamily="2" charset="0"/>
              </a:rPr>
              <a:t>Higher-rated museums tend to have fewer number of reviews in the Airbnb near the museums. </a:t>
            </a:r>
          </a:p>
          <a:p>
            <a:pPr algn="ctr"/>
            <a:r>
              <a:rPr lang="en-GB" sz="1200" b="1" dirty="0">
                <a:latin typeface="Barlow" panose="00000500000000000000" pitchFamily="2" charset="0"/>
              </a:rPr>
              <a:t>-</a:t>
            </a:r>
            <a:r>
              <a:rPr lang="en-GB" sz="1200" dirty="0">
                <a:latin typeface="Barlow" panose="00000500000000000000" pitchFamily="2" charset="0"/>
              </a:rPr>
              <a:t>There is a strong correlation between the number of </a:t>
            </a:r>
            <a:r>
              <a:rPr lang="en-GB" sz="1200" dirty="0" err="1">
                <a:latin typeface="Barlow" panose="00000500000000000000" pitchFamily="2" charset="0"/>
              </a:rPr>
              <a:t>Airbnbs</a:t>
            </a:r>
            <a:r>
              <a:rPr lang="en-GB" sz="1200" dirty="0">
                <a:latin typeface="Barlow" panose="00000500000000000000" pitchFamily="2" charset="0"/>
              </a:rPr>
              <a:t> nearby museums and the number of reviews in the Airbnb near the museums.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69B6FF-2384-5F1E-8312-214E040AD39F}"/>
              </a:ext>
            </a:extLst>
          </p:cNvPr>
          <p:cNvSpPr txBox="1"/>
          <p:nvPr/>
        </p:nvSpPr>
        <p:spPr>
          <a:xfrm>
            <a:off x="89210" y="3802762"/>
            <a:ext cx="3195223" cy="246221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000" dirty="0">
                <a:latin typeface="Barlow" panose="00000500000000000000" pitchFamily="2" charset="0"/>
              </a:rPr>
              <a:t>Museums with all ratings.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77EED3-DEC0-BFA8-7B80-3393796C5E16}"/>
              </a:ext>
            </a:extLst>
          </p:cNvPr>
          <p:cNvSpPr txBox="1"/>
          <p:nvPr/>
        </p:nvSpPr>
        <p:spPr>
          <a:xfrm>
            <a:off x="3021881" y="3799312"/>
            <a:ext cx="3195223" cy="261610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050" dirty="0">
                <a:latin typeface="Barlow" panose="00000500000000000000" pitchFamily="2" charset="0"/>
              </a:rPr>
              <a:t>Museums with rating greater than 3.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81AF58-B044-F2FB-B63B-CEDEBEB8AB6D}"/>
              </a:ext>
            </a:extLst>
          </p:cNvPr>
          <p:cNvSpPr txBox="1"/>
          <p:nvPr/>
        </p:nvSpPr>
        <p:spPr>
          <a:xfrm>
            <a:off x="6447195" y="3799312"/>
            <a:ext cx="2593216" cy="400110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000" dirty="0">
                <a:latin typeface="Barlow" panose="00000500000000000000" pitchFamily="2" charset="0"/>
              </a:rPr>
              <a:t>Museums with rating greater than 3 and </a:t>
            </a:r>
            <a:r>
              <a:rPr lang="en-GB" sz="1000" dirty="0" err="1">
                <a:latin typeface="Barlow" panose="00000500000000000000" pitchFamily="2" charset="0"/>
              </a:rPr>
              <a:t>Airbnbs</a:t>
            </a:r>
            <a:r>
              <a:rPr lang="en-GB" sz="1000" dirty="0">
                <a:latin typeface="Barlow" panose="00000500000000000000" pitchFamily="2" charset="0"/>
              </a:rPr>
              <a:t> within a 10km radius.</a:t>
            </a:r>
          </a:p>
        </p:txBody>
      </p:sp>
    </p:spTree>
    <p:extLst>
      <p:ext uri="{BB962C8B-B14F-4D97-AF65-F5344CB8AC3E}">
        <p14:creationId xmlns:p14="http://schemas.microsoft.com/office/powerpoint/2010/main" val="42683931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CDF4AE6-4CE4-B8B5-7212-4C60BD16B35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833"/>
          <a:stretch/>
        </p:blipFill>
        <p:spPr>
          <a:xfrm>
            <a:off x="0" y="0"/>
            <a:ext cx="9144000" cy="78327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4CA903E-8F35-F489-B206-87F57ED1B1EF}"/>
              </a:ext>
            </a:extLst>
          </p:cNvPr>
          <p:cNvSpPr/>
          <p:nvPr/>
        </p:nvSpPr>
        <p:spPr>
          <a:xfrm>
            <a:off x="805215" y="0"/>
            <a:ext cx="2787839" cy="646955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C003844-8579-C661-2657-23D87061118E}"/>
              </a:ext>
            </a:extLst>
          </p:cNvPr>
          <p:cNvSpPr txBox="1"/>
          <p:nvPr/>
        </p:nvSpPr>
        <p:spPr>
          <a:xfrm>
            <a:off x="1" y="160804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2000" b="1" dirty="0" err="1">
                <a:latin typeface="Barlow" panose="00000500000000000000" pitchFamily="2" charset="0"/>
              </a:rPr>
              <a:t>Airbnb</a:t>
            </a:r>
            <a:r>
              <a:rPr lang="pt-PT" sz="2000" b="1" dirty="0">
                <a:latin typeface="Barlow" panose="00000500000000000000" pitchFamily="2" charset="0"/>
              </a:rPr>
              <a:t> </a:t>
            </a:r>
            <a:r>
              <a:rPr lang="pt-PT" sz="2000" b="1" dirty="0" err="1">
                <a:latin typeface="Barlow" panose="00000500000000000000" pitchFamily="2" charset="0"/>
              </a:rPr>
              <a:t>Location</a:t>
            </a:r>
            <a:r>
              <a:rPr lang="pt-PT" sz="2000" b="1" dirty="0">
                <a:latin typeface="Barlow" panose="00000500000000000000" pitchFamily="2" charset="0"/>
              </a:rPr>
              <a:t> Data + US </a:t>
            </a:r>
            <a:r>
              <a:rPr lang="pt-PT" sz="2000" b="1" dirty="0" err="1">
                <a:latin typeface="Barlow" panose="00000500000000000000" pitchFamily="2" charset="0"/>
              </a:rPr>
              <a:t>Population</a:t>
            </a:r>
            <a:r>
              <a:rPr lang="pt-PT" sz="2000" b="1" dirty="0">
                <a:latin typeface="Barlow" panose="00000500000000000000" pitchFamily="2" charset="0"/>
              </a:rPr>
              <a:t> Data</a:t>
            </a:r>
            <a:endParaRPr lang="en-GB" sz="2000" b="1" dirty="0">
              <a:latin typeface="Barlow" panose="0000050000000000000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7ABD56B-7524-8FC7-0263-747187287D18}"/>
              </a:ext>
            </a:extLst>
          </p:cNvPr>
          <p:cNvSpPr txBox="1"/>
          <p:nvPr/>
        </p:nvSpPr>
        <p:spPr>
          <a:xfrm>
            <a:off x="1299066" y="957870"/>
            <a:ext cx="6431910" cy="523220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u="sng" dirty="0">
                <a:latin typeface="Barlow" panose="00000500000000000000" pitchFamily="2" charset="0"/>
              </a:rPr>
              <a:t>Is there any relationship between the population of a state and the </a:t>
            </a:r>
            <a:r>
              <a:rPr lang="en-GB" u="sng" dirty="0" err="1">
                <a:latin typeface="Barlow" panose="00000500000000000000" pitchFamily="2" charset="0"/>
              </a:rPr>
              <a:t>the</a:t>
            </a:r>
            <a:r>
              <a:rPr lang="en-GB" u="sng" dirty="0">
                <a:latin typeface="Barlow" panose="00000500000000000000" pitchFamily="2" charset="0"/>
              </a:rPr>
              <a:t> amount of Airbnb listings in that state?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5ADDED-1247-0536-EFF4-C4FDCFD8BA23}"/>
              </a:ext>
            </a:extLst>
          </p:cNvPr>
          <p:cNvSpPr txBox="1"/>
          <p:nvPr/>
        </p:nvSpPr>
        <p:spPr>
          <a:xfrm>
            <a:off x="1652875" y="4434216"/>
            <a:ext cx="5838249" cy="461665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200" b="1" dirty="0">
                <a:latin typeface="Barlow" panose="00000500000000000000" pitchFamily="2" charset="0"/>
              </a:rPr>
              <a:t>Conclusion: </a:t>
            </a:r>
            <a:r>
              <a:rPr lang="en-GB" sz="1200" dirty="0">
                <a:latin typeface="Barlow" panose="00000500000000000000" pitchFamily="2" charset="0"/>
              </a:rPr>
              <a:t>in general, the higher the state's population, the greater the amount of Airbnb listings in that state.</a:t>
            </a:r>
          </a:p>
        </p:txBody>
      </p:sp>
      <p:pic>
        <p:nvPicPr>
          <p:cNvPr id="4" name="Picture 3" descr="A graph with blue dots&#10;&#10;Description automatically generated">
            <a:extLst>
              <a:ext uri="{FF2B5EF4-FFF2-40B4-BE49-F238E27FC236}">
                <a16:creationId xmlns:a16="http://schemas.microsoft.com/office/drawing/2014/main" id="{30F5B1EB-E99C-478F-5F83-8048694A93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17453" y="1655686"/>
            <a:ext cx="4509094" cy="2689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9683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CDF4AE6-4CE4-B8B5-7212-4C60BD16B35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833"/>
          <a:stretch/>
        </p:blipFill>
        <p:spPr>
          <a:xfrm>
            <a:off x="0" y="0"/>
            <a:ext cx="9144000" cy="78327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4CA903E-8F35-F489-B206-87F57ED1B1EF}"/>
              </a:ext>
            </a:extLst>
          </p:cNvPr>
          <p:cNvSpPr/>
          <p:nvPr/>
        </p:nvSpPr>
        <p:spPr>
          <a:xfrm>
            <a:off x="805215" y="0"/>
            <a:ext cx="2787839" cy="646955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C003844-8579-C661-2657-23D87061118E}"/>
              </a:ext>
            </a:extLst>
          </p:cNvPr>
          <p:cNvSpPr txBox="1"/>
          <p:nvPr/>
        </p:nvSpPr>
        <p:spPr>
          <a:xfrm>
            <a:off x="1" y="160804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2000" b="1" dirty="0" err="1">
                <a:latin typeface="Barlow" panose="00000500000000000000" pitchFamily="2" charset="0"/>
              </a:rPr>
              <a:t>Suggestions</a:t>
            </a:r>
            <a:r>
              <a:rPr lang="pt-PT" sz="2000" b="1" dirty="0">
                <a:latin typeface="Barlow" panose="00000500000000000000" pitchFamily="2" charset="0"/>
              </a:rPr>
              <a:t> for </a:t>
            </a:r>
            <a:r>
              <a:rPr lang="pt-PT" sz="2000" b="1" dirty="0" err="1">
                <a:latin typeface="Barlow" panose="00000500000000000000" pitchFamily="2" charset="0"/>
              </a:rPr>
              <a:t>Airbnb</a:t>
            </a:r>
            <a:endParaRPr lang="en-GB" sz="2000" b="1" dirty="0">
              <a:latin typeface="Barlow" panose="0000050000000000000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7ABD56B-7524-8FC7-0263-747187287D18}"/>
              </a:ext>
            </a:extLst>
          </p:cNvPr>
          <p:cNvSpPr txBox="1"/>
          <p:nvPr/>
        </p:nvSpPr>
        <p:spPr>
          <a:xfrm>
            <a:off x="4981895" y="2181529"/>
            <a:ext cx="1433932" cy="523220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Barlow" panose="00000500000000000000" pitchFamily="2" charset="0"/>
              </a:rPr>
              <a:t>Increase Profitability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6529299-29C8-05F6-B760-3E4EBEBF37F2}"/>
              </a:ext>
            </a:extLst>
          </p:cNvPr>
          <p:cNvSpPr txBox="1"/>
          <p:nvPr/>
        </p:nvSpPr>
        <p:spPr>
          <a:xfrm>
            <a:off x="481460" y="1772160"/>
            <a:ext cx="3861939" cy="2309607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latin typeface="Barlow" panose="00000500000000000000" pitchFamily="2" charset="0"/>
              </a:rPr>
              <a:t>Target states with lower representation (Ohio).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latin typeface="Barlow" panose="00000500000000000000" pitchFamily="2" charset="0"/>
              </a:rPr>
              <a:t>Record information on each stay.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latin typeface="Barlow" panose="00000500000000000000" pitchFamily="2" charset="0"/>
              </a:rPr>
              <a:t>Expand the dataset geographically.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latin typeface="Barlow" panose="00000500000000000000" pitchFamily="2" charset="0"/>
              </a:rPr>
              <a:t>Collaborate with museums.</a:t>
            </a:r>
          </a:p>
          <a:p>
            <a:pPr marL="171450" indent="-1714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latin typeface="Barlow" panose="00000500000000000000" pitchFamily="2" charset="0"/>
              </a:rPr>
              <a:t>Analyse in more detail what differentiates the top hosts from the others.</a:t>
            </a:r>
          </a:p>
        </p:txBody>
      </p:sp>
      <p:pic>
        <p:nvPicPr>
          <p:cNvPr id="2050" name="Picture 2" descr="Increase, Profit, Progress, Revenue, Sales, Top, Up - Increase Sales Icon  Png - Free Transparent PNG Clipart Images Download">
            <a:extLst>
              <a:ext uri="{FF2B5EF4-FFF2-40B4-BE49-F238E27FC236}">
                <a16:creationId xmlns:a16="http://schemas.microsoft.com/office/drawing/2014/main" id="{05BF2B9C-BE65-B8E7-E9A4-BC42A9A797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54286" y1="60304" x2="61667" y2="41723"/>
                        <a14:foregroundMark x1="61667" y1="41723" x2="64524" y2="21284"/>
                        <a14:foregroundMark x1="26667" y1="88007" x2="30952" y2="84628"/>
                        <a14:foregroundMark x1="42619" y1="85304" x2="39286" y2="88345"/>
                        <a14:foregroundMark x1="59286" y1="73480" x2="56071" y2="86149"/>
                        <a14:foregroundMark x1="56071" y1="86149" x2="56071" y2="86149"/>
                        <a14:foregroundMark x1="71667" y1="47466" x2="71548" y2="81419"/>
                        <a14:foregroundMark x1="71548" y1="81419" x2="71548" y2="8141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9123" y="972016"/>
            <a:ext cx="1819476" cy="1282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6+ Thousand Customer Base Icon Royalty-Free Images, Stock Photos &amp; Pictures  | Shutterstock">
            <a:extLst>
              <a:ext uri="{FF2B5EF4-FFF2-40B4-BE49-F238E27FC236}">
                <a16:creationId xmlns:a16="http://schemas.microsoft.com/office/drawing/2014/main" id="{807D094A-3AED-3670-102F-CDB054EE09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801" y="2258437"/>
            <a:ext cx="2410946" cy="2410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How to Start an Airbnb Business">
            <a:extLst>
              <a:ext uri="{FF2B5EF4-FFF2-40B4-BE49-F238E27FC236}">
                <a16:creationId xmlns:a16="http://schemas.microsoft.com/office/drawing/2014/main" id="{E09AEF6C-55E2-071C-7A7E-9D4A39D6FB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983" t="36686" r="36574" b="17357"/>
          <a:stretch/>
        </p:blipFill>
        <p:spPr bwMode="auto">
          <a:xfrm>
            <a:off x="7088481" y="1017936"/>
            <a:ext cx="1231251" cy="1236461"/>
          </a:xfrm>
          <a:prstGeom prst="flowChartConnector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9A56797-F479-CDE1-C11D-BE4E36DA7326}"/>
              </a:ext>
            </a:extLst>
          </p:cNvPr>
          <p:cNvSpPr txBox="1"/>
          <p:nvPr/>
        </p:nvSpPr>
        <p:spPr>
          <a:xfrm>
            <a:off x="6229637" y="4272606"/>
            <a:ext cx="2145274" cy="523220"/>
          </a:xfrm>
          <a:prstGeom prst="rect">
            <a:avLst/>
          </a:prstGeom>
          <a:noFill/>
          <a:ln w="127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dirty="0">
                <a:latin typeface="Barlow" panose="00000500000000000000" pitchFamily="2" charset="0"/>
              </a:rPr>
              <a:t>Attract a more diverse customer base</a:t>
            </a:r>
          </a:p>
        </p:txBody>
      </p:sp>
    </p:spTree>
    <p:extLst>
      <p:ext uri="{BB962C8B-B14F-4D97-AF65-F5344CB8AC3E}">
        <p14:creationId xmlns:p14="http://schemas.microsoft.com/office/powerpoint/2010/main" val="9827647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C2768D6-41B0-E762-7CC6-D12C0DC1E8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766"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08D0A6A1-77BE-ACF7-B5BE-DF59C2E30306}"/>
              </a:ext>
            </a:extLst>
          </p:cNvPr>
          <p:cNvSpPr/>
          <p:nvPr/>
        </p:nvSpPr>
        <p:spPr>
          <a:xfrm>
            <a:off x="0" y="766129"/>
            <a:ext cx="6537916" cy="3945720"/>
          </a:xfrm>
          <a:prstGeom prst="rect">
            <a:avLst/>
          </a:prstGeom>
          <a:solidFill>
            <a:srgbClr val="5C676D"/>
          </a:solidFill>
          <a:ln>
            <a:solidFill>
              <a:srgbClr val="5C676D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E752CF1-C958-3498-FBA2-EF451543781E}"/>
              </a:ext>
            </a:extLst>
          </p:cNvPr>
          <p:cNvSpPr txBox="1"/>
          <p:nvPr/>
        </p:nvSpPr>
        <p:spPr>
          <a:xfrm>
            <a:off x="742277" y="1152035"/>
            <a:ext cx="394851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6000" b="1" dirty="0" err="1">
                <a:solidFill>
                  <a:schemeClr val="bg1"/>
                </a:solidFill>
                <a:latin typeface="Barlow" panose="00000500000000000000" pitchFamily="2" charset="0"/>
              </a:rPr>
              <a:t>Thank</a:t>
            </a:r>
            <a:r>
              <a:rPr lang="pt-PT" sz="6000" b="1" dirty="0">
                <a:solidFill>
                  <a:schemeClr val="bg1"/>
                </a:solidFill>
                <a:latin typeface="Barlow" panose="00000500000000000000" pitchFamily="2" charset="0"/>
              </a:rPr>
              <a:t> </a:t>
            </a:r>
            <a:r>
              <a:rPr lang="pt-PT" sz="6000" b="1" dirty="0" err="1">
                <a:solidFill>
                  <a:schemeClr val="bg1"/>
                </a:solidFill>
                <a:latin typeface="Barlow" panose="00000500000000000000" pitchFamily="2" charset="0"/>
              </a:rPr>
              <a:t>you</a:t>
            </a:r>
            <a:r>
              <a:rPr lang="pt-PT" sz="6000" b="1" dirty="0">
                <a:solidFill>
                  <a:schemeClr val="bg1"/>
                </a:solidFill>
                <a:latin typeface="Barlow" panose="00000500000000000000" pitchFamily="2" charset="0"/>
              </a:rPr>
              <a:t>!</a:t>
            </a:r>
            <a:endParaRPr lang="en-GB" sz="6000" b="1" dirty="0">
              <a:solidFill>
                <a:schemeClr val="bg1"/>
              </a:solidFill>
              <a:latin typeface="Barlow" panose="00000500000000000000" pitchFamily="2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ECADC41-8D2E-0FAE-3C3A-ADF03CB5AF4B}"/>
              </a:ext>
            </a:extLst>
          </p:cNvPr>
          <p:cNvSpPr txBox="1"/>
          <p:nvPr/>
        </p:nvSpPr>
        <p:spPr>
          <a:xfrm>
            <a:off x="1444392" y="2997318"/>
            <a:ext cx="254428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PT" sz="1600" dirty="0">
                <a:solidFill>
                  <a:schemeClr val="bg1"/>
                </a:solidFill>
                <a:latin typeface="Barlow" panose="00000500000000000000" pitchFamily="2" charset="0"/>
              </a:rPr>
              <a:t>Margarida Cruz | 20221929</a:t>
            </a:r>
          </a:p>
          <a:p>
            <a:pPr algn="ctr"/>
            <a:r>
              <a:rPr lang="pt-PT" sz="1600" dirty="0">
                <a:solidFill>
                  <a:schemeClr val="bg1"/>
                </a:solidFill>
                <a:latin typeface="Barlow" panose="00000500000000000000" pitchFamily="2" charset="0"/>
              </a:rPr>
              <a:t>João Capitão | 20221863</a:t>
            </a:r>
          </a:p>
          <a:p>
            <a:pPr algn="ctr"/>
            <a:r>
              <a:rPr lang="pt-PT" sz="1600" dirty="0" err="1">
                <a:solidFill>
                  <a:schemeClr val="bg1"/>
                </a:solidFill>
                <a:latin typeface="Barlow" panose="00000500000000000000" pitchFamily="2" charset="0"/>
              </a:rPr>
              <a:t>Luis</a:t>
            </a:r>
            <a:r>
              <a:rPr lang="pt-PT" sz="1600" dirty="0">
                <a:solidFill>
                  <a:schemeClr val="bg1"/>
                </a:solidFill>
                <a:latin typeface="Barlow" panose="00000500000000000000" pitchFamily="2" charset="0"/>
              </a:rPr>
              <a:t> Mendes | 20221949</a:t>
            </a:r>
          </a:p>
          <a:p>
            <a:pPr algn="ctr"/>
            <a:r>
              <a:rPr lang="pt-PT" sz="1600" dirty="0">
                <a:solidFill>
                  <a:schemeClr val="bg1"/>
                </a:solidFill>
                <a:latin typeface="Barlow" panose="00000500000000000000" pitchFamily="2" charset="0"/>
              </a:rPr>
              <a:t>Dinis Gaspar | 20221869</a:t>
            </a:r>
            <a:endParaRPr lang="en-GB" sz="1600" dirty="0">
              <a:solidFill>
                <a:schemeClr val="bg1"/>
              </a:solidFill>
              <a:latin typeface="Barlow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69881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CDF4AE6-4CE4-B8B5-7212-4C60BD16B35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833"/>
          <a:stretch/>
        </p:blipFill>
        <p:spPr>
          <a:xfrm>
            <a:off x="0" y="0"/>
            <a:ext cx="9144000" cy="78327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4CA903E-8F35-F489-B206-87F57ED1B1EF}"/>
              </a:ext>
            </a:extLst>
          </p:cNvPr>
          <p:cNvSpPr/>
          <p:nvPr/>
        </p:nvSpPr>
        <p:spPr>
          <a:xfrm>
            <a:off x="805215" y="0"/>
            <a:ext cx="2787839" cy="646955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8137060-F127-9B79-6F31-F7D801BD251D}"/>
              </a:ext>
            </a:extLst>
          </p:cNvPr>
          <p:cNvSpPr txBox="1"/>
          <p:nvPr/>
        </p:nvSpPr>
        <p:spPr>
          <a:xfrm>
            <a:off x="738831" y="1540698"/>
            <a:ext cx="7666337" cy="255454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Barlow" panose="00000500000000000000" pitchFamily="2" charset="0"/>
              </a:rPr>
              <a:t>  Data analysis is crucial to help improve decision-making in large companies such as Airbnb, as it allows for data-driven decisions which are proven to have higher success rates.</a:t>
            </a:r>
          </a:p>
          <a:p>
            <a:endParaRPr lang="en-US" sz="1600" dirty="0">
              <a:latin typeface="Barlow" panose="00000500000000000000" pitchFamily="2" charset="0"/>
            </a:endParaRPr>
          </a:p>
          <a:p>
            <a:r>
              <a:rPr lang="en-US" sz="1600" b="1" dirty="0">
                <a:latin typeface="Barlow" panose="00000500000000000000" pitchFamily="2" charset="0"/>
              </a:rPr>
              <a:t>  </a:t>
            </a:r>
            <a:r>
              <a:rPr lang="en-US" sz="1600" dirty="0">
                <a:latin typeface="Barlow" panose="00000500000000000000" pitchFamily="2" charset="0"/>
              </a:rPr>
              <a:t>Throughout this presentation, we will reveal the insights we extracted from Airbnb’s data through the use of different techniques ranging from basic linear analysis to cross-analysis integrating external data.</a:t>
            </a:r>
          </a:p>
          <a:p>
            <a:endParaRPr lang="en-US" sz="1600" dirty="0">
              <a:latin typeface="Barlow" panose="00000500000000000000" pitchFamily="2" charset="0"/>
            </a:endParaRPr>
          </a:p>
          <a:p>
            <a:r>
              <a:rPr lang="en-US" sz="1600" b="1" dirty="0">
                <a:latin typeface="Barlow" panose="00000500000000000000" pitchFamily="2" charset="0"/>
              </a:rPr>
              <a:t>  </a:t>
            </a:r>
            <a:r>
              <a:rPr lang="en-US" sz="1600" dirty="0">
                <a:latin typeface="Barlow" panose="00000500000000000000" pitchFamily="2" charset="0"/>
              </a:rPr>
              <a:t>With these insights, we believe Airbnb can take actions to increase profitability while also increasing customer satisfaction.</a:t>
            </a:r>
            <a:endParaRPr lang="en-GB" sz="2000" dirty="0">
              <a:latin typeface="Barlow" panose="00000500000000000000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BBB78EE-41BA-ED2F-A2C0-606097E28822}"/>
              </a:ext>
            </a:extLst>
          </p:cNvPr>
          <p:cNvSpPr txBox="1"/>
          <p:nvPr/>
        </p:nvSpPr>
        <p:spPr>
          <a:xfrm>
            <a:off x="1" y="160804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2000" b="1" dirty="0" err="1">
                <a:latin typeface="Barlow" panose="00000500000000000000" pitchFamily="2" charset="0"/>
              </a:rPr>
              <a:t>Introduction</a:t>
            </a:r>
            <a:endParaRPr lang="en-GB" sz="2000" b="1" dirty="0">
              <a:latin typeface="Barlow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9824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CDF4AE6-4CE4-B8B5-7212-4C60BD16B35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833"/>
          <a:stretch/>
        </p:blipFill>
        <p:spPr>
          <a:xfrm>
            <a:off x="0" y="0"/>
            <a:ext cx="9144000" cy="78327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4CA903E-8F35-F489-B206-87F57ED1B1EF}"/>
              </a:ext>
            </a:extLst>
          </p:cNvPr>
          <p:cNvSpPr/>
          <p:nvPr/>
        </p:nvSpPr>
        <p:spPr>
          <a:xfrm>
            <a:off x="805215" y="0"/>
            <a:ext cx="2787839" cy="646955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04F0B73-6BE7-F1A4-6248-CDB38A08FCE3}"/>
              </a:ext>
            </a:extLst>
          </p:cNvPr>
          <p:cNvSpPr txBox="1"/>
          <p:nvPr/>
        </p:nvSpPr>
        <p:spPr>
          <a:xfrm>
            <a:off x="283334" y="1016591"/>
            <a:ext cx="1675359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PT" sz="1600" dirty="0" err="1">
                <a:latin typeface="Barlow" panose="00000500000000000000" pitchFamily="2" charset="0"/>
              </a:rPr>
              <a:t>Airbnbs</a:t>
            </a:r>
            <a:endParaRPr lang="pt-PT" sz="1600" dirty="0">
              <a:latin typeface="Barlow" panose="00000500000000000000" pitchFamily="2" charset="0"/>
            </a:endParaRPr>
          </a:p>
          <a:p>
            <a:pPr algn="ctr"/>
            <a:r>
              <a:rPr lang="pt-PT" sz="2000" b="1" dirty="0">
                <a:latin typeface="Barlow" panose="00000500000000000000" pitchFamily="2" charset="0"/>
              </a:rPr>
              <a:t>262204</a:t>
            </a:r>
            <a:endParaRPr lang="en-GB" sz="2000" b="1" dirty="0">
              <a:latin typeface="Barlow" panose="00000500000000000000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23F4151-777B-0448-4019-6A5CED49082A}"/>
              </a:ext>
            </a:extLst>
          </p:cNvPr>
          <p:cNvSpPr txBox="1"/>
          <p:nvPr/>
        </p:nvSpPr>
        <p:spPr>
          <a:xfrm>
            <a:off x="283333" y="2570476"/>
            <a:ext cx="1675360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PT" sz="1600" dirty="0" err="1">
                <a:latin typeface="Barlow" panose="00000500000000000000" pitchFamily="2" charset="0"/>
              </a:rPr>
              <a:t>Airbnbs</a:t>
            </a:r>
            <a:r>
              <a:rPr lang="pt-PT" sz="1600" dirty="0">
                <a:latin typeface="Barlow" panose="00000500000000000000" pitchFamily="2" charset="0"/>
              </a:rPr>
              <a:t> per </a:t>
            </a:r>
            <a:r>
              <a:rPr lang="pt-PT" sz="1600" dirty="0" err="1">
                <a:latin typeface="Barlow" panose="00000500000000000000" pitchFamily="2" charset="0"/>
              </a:rPr>
              <a:t>Host</a:t>
            </a:r>
            <a:endParaRPr lang="pt-PT" sz="1600" dirty="0">
              <a:latin typeface="Barlow" panose="00000500000000000000" pitchFamily="2" charset="0"/>
            </a:endParaRPr>
          </a:p>
          <a:p>
            <a:pPr algn="ctr"/>
            <a:r>
              <a:rPr lang="pt-PT" sz="2000" b="1" dirty="0">
                <a:latin typeface="Barlow" panose="00000500000000000000" pitchFamily="2" charset="0"/>
              </a:rPr>
              <a:t>2</a:t>
            </a:r>
            <a:endParaRPr lang="en-GB" sz="2000" b="1" dirty="0">
              <a:latin typeface="Barlow" panose="00000500000000000000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413681D-D0E0-D5F2-077A-AC7A55C4A17D}"/>
              </a:ext>
            </a:extLst>
          </p:cNvPr>
          <p:cNvSpPr txBox="1"/>
          <p:nvPr/>
        </p:nvSpPr>
        <p:spPr>
          <a:xfrm>
            <a:off x="283334" y="1788327"/>
            <a:ext cx="1675360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PT" sz="1600" dirty="0" err="1">
                <a:latin typeface="Barlow" panose="00000500000000000000" pitchFamily="2" charset="0"/>
              </a:rPr>
              <a:t>Neighbourhoods</a:t>
            </a:r>
            <a:endParaRPr lang="pt-PT" sz="1600" dirty="0">
              <a:latin typeface="Barlow" panose="00000500000000000000" pitchFamily="2" charset="0"/>
            </a:endParaRPr>
          </a:p>
          <a:p>
            <a:pPr algn="ctr"/>
            <a:r>
              <a:rPr lang="pt-PT" sz="2000" b="1" dirty="0">
                <a:latin typeface="Barlow" panose="00000500000000000000" pitchFamily="2" charset="0"/>
              </a:rPr>
              <a:t>1575</a:t>
            </a:r>
            <a:endParaRPr lang="en-GB" sz="2000" b="1" dirty="0">
              <a:latin typeface="Barlow" panose="00000500000000000000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D4F055B-21E1-6070-6B97-1D935FCE489F}"/>
              </a:ext>
            </a:extLst>
          </p:cNvPr>
          <p:cNvSpPr txBox="1"/>
          <p:nvPr/>
        </p:nvSpPr>
        <p:spPr>
          <a:xfrm>
            <a:off x="283333" y="3342212"/>
            <a:ext cx="1675360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PT" sz="1600" dirty="0" err="1">
                <a:latin typeface="Barlow" panose="00000500000000000000" pitchFamily="2" charset="0"/>
              </a:rPr>
              <a:t>States</a:t>
            </a:r>
            <a:endParaRPr lang="pt-PT" sz="1600" dirty="0">
              <a:latin typeface="Barlow" panose="00000500000000000000" pitchFamily="2" charset="0"/>
            </a:endParaRPr>
          </a:p>
          <a:p>
            <a:pPr algn="ctr"/>
            <a:r>
              <a:rPr lang="pt-PT" sz="2000" b="1" dirty="0">
                <a:latin typeface="Barlow" panose="00000500000000000000" pitchFamily="2" charset="0"/>
              </a:rPr>
              <a:t>19</a:t>
            </a:r>
            <a:endParaRPr lang="en-GB" sz="2000" b="1" dirty="0">
              <a:latin typeface="Barlow" panose="00000500000000000000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8137060-F127-9B79-6F31-F7D801BD251D}"/>
              </a:ext>
            </a:extLst>
          </p:cNvPr>
          <p:cNvSpPr txBox="1"/>
          <p:nvPr/>
        </p:nvSpPr>
        <p:spPr>
          <a:xfrm>
            <a:off x="283333" y="4124862"/>
            <a:ext cx="1675360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PT" sz="1600" dirty="0" err="1">
                <a:latin typeface="Barlow" panose="00000500000000000000" pitchFamily="2" charset="0"/>
              </a:rPr>
              <a:t>Cities</a:t>
            </a:r>
            <a:endParaRPr lang="pt-PT" sz="1600" dirty="0">
              <a:latin typeface="Barlow" panose="00000500000000000000" pitchFamily="2" charset="0"/>
            </a:endParaRPr>
          </a:p>
          <a:p>
            <a:pPr algn="ctr"/>
            <a:r>
              <a:rPr lang="pt-PT" sz="2000" b="1" dirty="0">
                <a:latin typeface="Barlow" panose="00000500000000000000" pitchFamily="2" charset="0"/>
              </a:rPr>
              <a:t>31</a:t>
            </a:r>
            <a:endParaRPr lang="en-GB" sz="2000" b="1" dirty="0">
              <a:latin typeface="Barlow" panose="00000500000000000000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BBB78EE-41BA-ED2F-A2C0-606097E28822}"/>
              </a:ext>
            </a:extLst>
          </p:cNvPr>
          <p:cNvSpPr txBox="1"/>
          <p:nvPr/>
        </p:nvSpPr>
        <p:spPr>
          <a:xfrm>
            <a:off x="1" y="160804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2000" b="1" dirty="0" err="1">
                <a:latin typeface="Barlow" panose="00000500000000000000" pitchFamily="2" charset="0"/>
              </a:rPr>
              <a:t>Airbnb</a:t>
            </a:r>
            <a:r>
              <a:rPr lang="pt-PT" sz="2000" b="1" dirty="0">
                <a:latin typeface="Barlow" panose="00000500000000000000" pitchFamily="2" charset="0"/>
              </a:rPr>
              <a:t> </a:t>
            </a:r>
            <a:r>
              <a:rPr lang="pt-PT" sz="2000" b="1" dirty="0" err="1">
                <a:latin typeface="Barlow" panose="00000500000000000000" pitchFamily="2" charset="0"/>
              </a:rPr>
              <a:t>Location</a:t>
            </a:r>
            <a:r>
              <a:rPr lang="pt-PT" sz="2000" b="1" dirty="0">
                <a:latin typeface="Barlow" panose="00000500000000000000" pitchFamily="2" charset="0"/>
              </a:rPr>
              <a:t> Data</a:t>
            </a:r>
            <a:endParaRPr lang="en-GB" sz="2000" b="1" dirty="0">
              <a:latin typeface="Barlow" panose="00000500000000000000" pitchFamily="2" charset="0"/>
            </a:endParaRPr>
          </a:p>
        </p:txBody>
      </p:sp>
      <p:pic>
        <p:nvPicPr>
          <p:cNvPr id="20" name="Picture 19" descr="A map of the united states&#10;&#10;Description automatically generated">
            <a:extLst>
              <a:ext uri="{FF2B5EF4-FFF2-40B4-BE49-F238E27FC236}">
                <a16:creationId xmlns:a16="http://schemas.microsoft.com/office/drawing/2014/main" id="{20F9A552-84B9-F2AA-5C4C-1A880A0F979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1491" y="1383442"/>
            <a:ext cx="6489175" cy="3020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16313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CDF4AE6-4CE4-B8B5-7212-4C60BD16B35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833"/>
          <a:stretch/>
        </p:blipFill>
        <p:spPr>
          <a:xfrm>
            <a:off x="0" y="0"/>
            <a:ext cx="9144000" cy="78327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4CA903E-8F35-F489-B206-87F57ED1B1EF}"/>
              </a:ext>
            </a:extLst>
          </p:cNvPr>
          <p:cNvSpPr/>
          <p:nvPr/>
        </p:nvSpPr>
        <p:spPr>
          <a:xfrm>
            <a:off x="805215" y="0"/>
            <a:ext cx="2787839" cy="646955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FD1C7EA-9B5D-5B86-06E8-E0F592A21AB2}"/>
              </a:ext>
            </a:extLst>
          </p:cNvPr>
          <p:cNvSpPr txBox="1"/>
          <p:nvPr/>
        </p:nvSpPr>
        <p:spPr>
          <a:xfrm>
            <a:off x="1" y="160804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2000" b="1" dirty="0">
                <a:latin typeface="Barlow" panose="00000500000000000000" pitchFamily="2" charset="0"/>
              </a:rPr>
              <a:t>Analysis by State</a:t>
            </a:r>
            <a:endParaRPr lang="en-GB" sz="2000" b="1" dirty="0">
              <a:latin typeface="Barlow" panose="00000500000000000000" pitchFamily="2" charset="0"/>
            </a:endParaRPr>
          </a:p>
        </p:txBody>
      </p:sp>
      <p:pic>
        <p:nvPicPr>
          <p:cNvPr id="4" name="Picture 3" descr="A map of the world&#10;&#10;Description automatically generated">
            <a:extLst>
              <a:ext uri="{FF2B5EF4-FFF2-40B4-BE49-F238E27FC236}">
                <a16:creationId xmlns:a16="http://schemas.microsoft.com/office/drawing/2014/main" id="{138AF713-C7B5-E725-09A5-B5AA5669BD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14357" y="1190823"/>
            <a:ext cx="5011146" cy="327235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39A5E47-A002-C315-F035-7FAB3B52B18C}"/>
              </a:ext>
            </a:extLst>
          </p:cNvPr>
          <p:cNvSpPr txBox="1"/>
          <p:nvPr/>
        </p:nvSpPr>
        <p:spPr>
          <a:xfrm>
            <a:off x="383911" y="1141285"/>
            <a:ext cx="1358065" cy="64633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sz="1600" dirty="0" err="1">
                <a:latin typeface="Barlow" panose="00000500000000000000" pitchFamily="2" charset="0"/>
              </a:rPr>
              <a:t>Cheapest</a:t>
            </a:r>
            <a:endParaRPr lang="pt-PT" sz="1600" dirty="0">
              <a:latin typeface="Barlow" panose="00000500000000000000" pitchFamily="2" charset="0"/>
            </a:endParaRPr>
          </a:p>
          <a:p>
            <a:pPr algn="ctr"/>
            <a:r>
              <a:rPr lang="pt-PT" sz="2000" b="1" dirty="0">
                <a:latin typeface="Barlow" panose="00000500000000000000" pitchFamily="2" charset="0"/>
              </a:rPr>
              <a:t>Ohio</a:t>
            </a:r>
            <a:endParaRPr lang="en-GB" sz="2000" b="1" dirty="0">
              <a:latin typeface="Barlow" panose="00000500000000000000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9EBFA1-817F-2116-79BF-1E22A889B891}"/>
              </a:ext>
            </a:extLst>
          </p:cNvPr>
          <p:cNvSpPr txBox="1"/>
          <p:nvPr/>
        </p:nvSpPr>
        <p:spPr>
          <a:xfrm>
            <a:off x="2360788" y="975142"/>
            <a:ext cx="1346280" cy="8925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sz="1600" dirty="0">
                <a:latin typeface="Barlow" panose="00000500000000000000" pitchFamily="2" charset="0"/>
              </a:rPr>
              <a:t>Most Expensive</a:t>
            </a:r>
          </a:p>
          <a:p>
            <a:pPr algn="ctr"/>
            <a:r>
              <a:rPr lang="pt-PT" sz="2000" b="1" dirty="0" err="1">
                <a:latin typeface="Barlow" panose="00000500000000000000" pitchFamily="2" charset="0"/>
              </a:rPr>
              <a:t>Hawaii</a:t>
            </a:r>
            <a:endParaRPr lang="en-GB" sz="2000" b="1" dirty="0">
              <a:latin typeface="Barlow" panose="000005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9485A6A-ECC6-88B3-DBBC-A97707BBA39C}"/>
              </a:ext>
            </a:extLst>
          </p:cNvPr>
          <p:cNvSpPr txBox="1"/>
          <p:nvPr/>
        </p:nvSpPr>
        <p:spPr>
          <a:xfrm>
            <a:off x="383911" y="2071718"/>
            <a:ext cx="1358065" cy="64633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pt-PT" sz="1600" dirty="0">
                <a:latin typeface="Barlow" panose="00000500000000000000" pitchFamily="2" charset="0"/>
              </a:rPr>
              <a:t>More </a:t>
            </a:r>
            <a:r>
              <a:rPr lang="pt-PT" sz="1600" dirty="0" err="1">
                <a:latin typeface="Barlow" panose="00000500000000000000" pitchFamily="2" charset="0"/>
              </a:rPr>
              <a:t>Airbnbs</a:t>
            </a:r>
            <a:endParaRPr lang="pt-PT" sz="1600" dirty="0">
              <a:latin typeface="Barlow" panose="00000500000000000000" pitchFamily="2" charset="0"/>
            </a:endParaRPr>
          </a:p>
          <a:p>
            <a:pPr algn="ctr"/>
            <a:r>
              <a:rPr lang="pt-PT" sz="2000" b="1" dirty="0" err="1">
                <a:latin typeface="Barlow" panose="00000500000000000000" pitchFamily="2" charset="0"/>
              </a:rPr>
              <a:t>California</a:t>
            </a:r>
            <a:endParaRPr lang="en-GB" sz="2000" b="1" dirty="0">
              <a:latin typeface="Barlow" panose="00000500000000000000" pitchFamily="2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7D61E3F-85A8-1824-E133-73A1CCE453EC}"/>
              </a:ext>
            </a:extLst>
          </p:cNvPr>
          <p:cNvSpPr txBox="1"/>
          <p:nvPr/>
        </p:nvSpPr>
        <p:spPr>
          <a:xfrm>
            <a:off x="361329" y="3043981"/>
            <a:ext cx="1358064" cy="89255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sz="1600" dirty="0">
                <a:latin typeface="Barlow" panose="00000500000000000000" pitchFamily="2" charset="0"/>
              </a:rPr>
              <a:t>More </a:t>
            </a:r>
            <a:r>
              <a:rPr lang="pt-PT" sz="1600" dirty="0" err="1">
                <a:latin typeface="Barlow" panose="00000500000000000000" pitchFamily="2" charset="0"/>
              </a:rPr>
              <a:t>Airbnbs</a:t>
            </a:r>
            <a:r>
              <a:rPr lang="pt-PT" sz="1600" dirty="0">
                <a:latin typeface="Barlow" panose="00000500000000000000" pitchFamily="2" charset="0"/>
              </a:rPr>
              <a:t> per </a:t>
            </a:r>
            <a:r>
              <a:rPr lang="pt-PT" sz="1600" dirty="0" err="1">
                <a:latin typeface="Barlow" panose="00000500000000000000" pitchFamily="2" charset="0"/>
              </a:rPr>
              <a:t>Host</a:t>
            </a:r>
            <a:endParaRPr lang="pt-PT" sz="1600" dirty="0">
              <a:latin typeface="Barlow" panose="00000500000000000000" pitchFamily="2" charset="0"/>
            </a:endParaRPr>
          </a:p>
          <a:p>
            <a:pPr algn="ctr"/>
            <a:r>
              <a:rPr lang="pt-PT" sz="2000" b="1" dirty="0" err="1">
                <a:latin typeface="Barlow" panose="00000500000000000000" pitchFamily="2" charset="0"/>
              </a:rPr>
              <a:t>Hawaii</a:t>
            </a:r>
            <a:endParaRPr lang="en-GB" sz="2000" b="1" dirty="0">
              <a:latin typeface="Barlow" panose="00000500000000000000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5BD5387-39E9-C46C-00F0-63A5C20BD98A}"/>
              </a:ext>
            </a:extLst>
          </p:cNvPr>
          <p:cNvSpPr txBox="1"/>
          <p:nvPr/>
        </p:nvSpPr>
        <p:spPr>
          <a:xfrm>
            <a:off x="2199134" y="2052089"/>
            <a:ext cx="1358065" cy="892552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sz="1600" dirty="0">
                <a:latin typeface="Barlow" panose="00000500000000000000" pitchFamily="2" charset="0"/>
              </a:rPr>
              <a:t>Less </a:t>
            </a:r>
            <a:r>
              <a:rPr lang="pt-PT" sz="1600" dirty="0" err="1">
                <a:latin typeface="Barlow" panose="00000500000000000000" pitchFamily="2" charset="0"/>
              </a:rPr>
              <a:t>Airbnbs</a:t>
            </a:r>
            <a:r>
              <a:rPr lang="pt-PT" sz="1600" dirty="0">
                <a:latin typeface="Barlow" panose="00000500000000000000" pitchFamily="2" charset="0"/>
              </a:rPr>
              <a:t> per </a:t>
            </a:r>
            <a:r>
              <a:rPr lang="pt-PT" sz="1600" dirty="0" err="1">
                <a:latin typeface="Barlow" panose="00000500000000000000" pitchFamily="2" charset="0"/>
              </a:rPr>
              <a:t>Host</a:t>
            </a:r>
            <a:endParaRPr lang="pt-PT" sz="1600" dirty="0">
              <a:latin typeface="Barlow" panose="00000500000000000000" pitchFamily="2" charset="0"/>
            </a:endParaRPr>
          </a:p>
          <a:p>
            <a:pPr algn="ctr"/>
            <a:r>
              <a:rPr lang="pt-PT" sz="2000" b="1" dirty="0">
                <a:latin typeface="Barlow" panose="00000500000000000000" pitchFamily="2" charset="0"/>
              </a:rPr>
              <a:t>Oregon</a:t>
            </a:r>
            <a:endParaRPr lang="en-GB" sz="2000" b="1" dirty="0">
              <a:latin typeface="Barlow" panose="00000500000000000000" pitchFamily="2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96E7EF8-C7ED-7816-6817-CB4AF6ABF6D0}"/>
              </a:ext>
            </a:extLst>
          </p:cNvPr>
          <p:cNvSpPr txBox="1"/>
          <p:nvPr/>
        </p:nvSpPr>
        <p:spPr>
          <a:xfrm>
            <a:off x="1854650" y="3216107"/>
            <a:ext cx="2137124" cy="58477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dirty="0" err="1">
                <a:latin typeface="Barlow" panose="00000500000000000000" pitchFamily="2" charset="0"/>
              </a:rPr>
              <a:t>Shortest</a:t>
            </a:r>
            <a:r>
              <a:rPr lang="pt-PT" dirty="0">
                <a:latin typeface="Barlow" panose="00000500000000000000" pitchFamily="2" charset="0"/>
              </a:rPr>
              <a:t> </a:t>
            </a:r>
            <a:r>
              <a:rPr lang="pt-PT" dirty="0" err="1">
                <a:latin typeface="Barlow" panose="00000500000000000000" pitchFamily="2" charset="0"/>
              </a:rPr>
              <a:t>Minimum</a:t>
            </a:r>
            <a:r>
              <a:rPr lang="pt-PT" dirty="0">
                <a:latin typeface="Barlow" panose="00000500000000000000" pitchFamily="2" charset="0"/>
              </a:rPr>
              <a:t> </a:t>
            </a:r>
            <a:r>
              <a:rPr lang="pt-PT" dirty="0" err="1">
                <a:latin typeface="Barlow" panose="00000500000000000000" pitchFamily="2" charset="0"/>
              </a:rPr>
              <a:t>Stay</a:t>
            </a:r>
            <a:endParaRPr lang="pt-PT" dirty="0">
              <a:latin typeface="Barlow" panose="00000500000000000000" pitchFamily="2" charset="0"/>
            </a:endParaRPr>
          </a:p>
          <a:p>
            <a:pPr algn="ctr"/>
            <a:r>
              <a:rPr lang="pt-PT" sz="1800" b="1" dirty="0" err="1">
                <a:latin typeface="Barlow" panose="00000500000000000000" pitchFamily="2" charset="0"/>
              </a:rPr>
              <a:t>North</a:t>
            </a:r>
            <a:r>
              <a:rPr lang="pt-PT" sz="1800" b="1" dirty="0">
                <a:latin typeface="Barlow" panose="00000500000000000000" pitchFamily="2" charset="0"/>
              </a:rPr>
              <a:t> Carolina</a:t>
            </a:r>
            <a:endParaRPr lang="en-GB" sz="1800" b="1" dirty="0">
              <a:latin typeface="Barlow" panose="00000500000000000000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89C6B83-2C69-677D-48D5-2FADAD9ED213}"/>
              </a:ext>
            </a:extLst>
          </p:cNvPr>
          <p:cNvSpPr txBox="1"/>
          <p:nvPr/>
        </p:nvSpPr>
        <p:spPr>
          <a:xfrm>
            <a:off x="977764" y="4158893"/>
            <a:ext cx="2056164" cy="58477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pt-PT" dirty="0" err="1">
                <a:latin typeface="Barlow" panose="00000500000000000000" pitchFamily="2" charset="0"/>
              </a:rPr>
              <a:t>Longest</a:t>
            </a:r>
            <a:r>
              <a:rPr lang="pt-PT" dirty="0">
                <a:latin typeface="Barlow" panose="00000500000000000000" pitchFamily="2" charset="0"/>
              </a:rPr>
              <a:t> </a:t>
            </a:r>
            <a:r>
              <a:rPr lang="pt-PT" dirty="0" err="1">
                <a:latin typeface="Barlow" panose="00000500000000000000" pitchFamily="2" charset="0"/>
              </a:rPr>
              <a:t>Minimum</a:t>
            </a:r>
            <a:r>
              <a:rPr lang="pt-PT" dirty="0">
                <a:latin typeface="Barlow" panose="00000500000000000000" pitchFamily="2" charset="0"/>
              </a:rPr>
              <a:t> </a:t>
            </a:r>
            <a:r>
              <a:rPr lang="pt-PT" dirty="0" err="1">
                <a:latin typeface="Barlow" panose="00000500000000000000" pitchFamily="2" charset="0"/>
              </a:rPr>
              <a:t>Stay</a:t>
            </a:r>
            <a:endParaRPr lang="pt-PT" dirty="0">
              <a:latin typeface="Barlow" panose="00000500000000000000" pitchFamily="2" charset="0"/>
            </a:endParaRPr>
          </a:p>
          <a:p>
            <a:pPr algn="ctr"/>
            <a:r>
              <a:rPr lang="pt-PT" sz="1800" b="1" dirty="0">
                <a:latin typeface="Barlow" panose="00000500000000000000" pitchFamily="2" charset="0"/>
              </a:rPr>
              <a:t>Massachussets</a:t>
            </a:r>
            <a:endParaRPr lang="en-GB" sz="1800" b="1" dirty="0">
              <a:latin typeface="Barlow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95424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CDF4AE6-4CE4-B8B5-7212-4C60BD16B35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833"/>
          <a:stretch/>
        </p:blipFill>
        <p:spPr>
          <a:xfrm>
            <a:off x="0" y="0"/>
            <a:ext cx="9144000" cy="78327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4CA903E-8F35-F489-B206-87F57ED1B1EF}"/>
              </a:ext>
            </a:extLst>
          </p:cNvPr>
          <p:cNvSpPr/>
          <p:nvPr/>
        </p:nvSpPr>
        <p:spPr>
          <a:xfrm>
            <a:off x="805215" y="0"/>
            <a:ext cx="2787839" cy="646955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A0BB73A-1437-1166-C06D-7CB1D2480B5A}"/>
              </a:ext>
            </a:extLst>
          </p:cNvPr>
          <p:cNvSpPr txBox="1"/>
          <p:nvPr/>
        </p:nvSpPr>
        <p:spPr>
          <a:xfrm>
            <a:off x="2423779" y="1281218"/>
            <a:ext cx="5114693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b="1" dirty="0">
                <a:latin typeface="Barlow" panose="00000500000000000000" pitchFamily="2" charset="0"/>
              </a:rPr>
              <a:t>The top 3000 hosts: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sz="1800" dirty="0">
                <a:latin typeface="Barlow" panose="00000500000000000000" pitchFamily="2" charset="0"/>
              </a:rPr>
              <a:t>Account for 49.95 % of the profits;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sz="1800" dirty="0">
                <a:latin typeface="Barlow" panose="00000500000000000000" pitchFamily="2" charset="0"/>
              </a:rPr>
              <a:t>Run 26.25 % of the </a:t>
            </a:r>
            <a:r>
              <a:rPr lang="en-GB" sz="1800" dirty="0" err="1">
                <a:latin typeface="Barlow" panose="00000500000000000000" pitchFamily="2" charset="0"/>
              </a:rPr>
              <a:t>Airbnbs</a:t>
            </a:r>
            <a:r>
              <a:rPr lang="en-GB" sz="1800" dirty="0">
                <a:latin typeface="Barlow" panose="00000500000000000000" pitchFamily="2" charset="0"/>
              </a:rPr>
              <a:t>;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sz="1800" dirty="0">
                <a:latin typeface="Barlow" panose="00000500000000000000" pitchFamily="2" charset="0"/>
              </a:rPr>
              <a:t>Represent 2.28 % of all the hosts;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GB" sz="1800" dirty="0">
                <a:latin typeface="Barlow" panose="00000500000000000000" pitchFamily="2" charset="0"/>
              </a:rPr>
              <a:t>Have, on average, 23 </a:t>
            </a:r>
            <a:r>
              <a:rPr lang="en-GB" sz="1800" dirty="0" err="1">
                <a:latin typeface="Barlow" panose="00000500000000000000" pitchFamily="2" charset="0"/>
              </a:rPr>
              <a:t>Airbnbs</a:t>
            </a:r>
            <a:r>
              <a:rPr lang="en-GB" sz="1800" dirty="0">
                <a:latin typeface="Barlow" panose="00000500000000000000" pitchFamily="2" charset="0"/>
              </a:rPr>
              <a:t> each.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5D0A8F1-9B26-40C9-CF3C-E9D29FC8410E}"/>
              </a:ext>
            </a:extLst>
          </p:cNvPr>
          <p:cNvSpPr txBox="1"/>
          <p:nvPr/>
        </p:nvSpPr>
        <p:spPr>
          <a:xfrm>
            <a:off x="1" y="160804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2000" b="1" dirty="0" err="1">
                <a:latin typeface="Barlow" panose="00000500000000000000" pitchFamily="2" charset="0"/>
              </a:rPr>
              <a:t>Host</a:t>
            </a:r>
            <a:r>
              <a:rPr lang="pt-PT" sz="2000" b="1" dirty="0">
                <a:latin typeface="Barlow" panose="00000500000000000000" pitchFamily="2" charset="0"/>
              </a:rPr>
              <a:t> Insights</a:t>
            </a:r>
            <a:endParaRPr lang="en-GB" sz="2000" b="1" dirty="0">
              <a:latin typeface="Barlow" panose="00000500000000000000" pitchFamily="2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90338A9-6315-0489-9BBA-CBFDFE8889CB}"/>
              </a:ext>
            </a:extLst>
          </p:cNvPr>
          <p:cNvSpPr txBox="1"/>
          <p:nvPr/>
        </p:nvSpPr>
        <p:spPr>
          <a:xfrm>
            <a:off x="643207" y="3441155"/>
            <a:ext cx="1780572" cy="89255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PT" sz="1600" dirty="0" err="1">
                <a:latin typeface="Barlow" panose="00000500000000000000" pitchFamily="2" charset="0"/>
              </a:rPr>
              <a:t>Most</a:t>
            </a:r>
            <a:r>
              <a:rPr lang="pt-PT" sz="1600" dirty="0">
                <a:latin typeface="Barlow" panose="00000500000000000000" pitchFamily="2" charset="0"/>
              </a:rPr>
              <a:t> </a:t>
            </a:r>
            <a:r>
              <a:rPr lang="pt-PT" sz="1600" dirty="0" err="1">
                <a:latin typeface="Barlow" panose="00000500000000000000" pitchFamily="2" charset="0"/>
              </a:rPr>
              <a:t>Common</a:t>
            </a:r>
            <a:r>
              <a:rPr lang="pt-PT" sz="1600" dirty="0">
                <a:latin typeface="Barlow" panose="00000500000000000000" pitchFamily="2" charset="0"/>
              </a:rPr>
              <a:t> </a:t>
            </a:r>
            <a:r>
              <a:rPr lang="pt-PT" sz="1600" dirty="0" err="1">
                <a:latin typeface="Barlow" panose="00000500000000000000" pitchFamily="2" charset="0"/>
              </a:rPr>
              <a:t>Prefered</a:t>
            </a:r>
            <a:r>
              <a:rPr lang="pt-PT" sz="1600" dirty="0">
                <a:latin typeface="Barlow" panose="00000500000000000000" pitchFamily="2" charset="0"/>
              </a:rPr>
              <a:t> </a:t>
            </a:r>
            <a:r>
              <a:rPr lang="pt-PT" sz="1600" dirty="0" err="1">
                <a:latin typeface="Barlow" panose="00000500000000000000" pitchFamily="2" charset="0"/>
              </a:rPr>
              <a:t>State</a:t>
            </a:r>
            <a:endParaRPr lang="pt-PT" sz="1600" dirty="0">
              <a:latin typeface="Barlow" panose="00000500000000000000" pitchFamily="2" charset="0"/>
            </a:endParaRPr>
          </a:p>
          <a:p>
            <a:pPr algn="ctr"/>
            <a:r>
              <a:rPr lang="pt-PT" sz="2000" b="1" dirty="0" err="1">
                <a:latin typeface="Barlow" panose="00000500000000000000" pitchFamily="2" charset="0"/>
              </a:rPr>
              <a:t>California</a:t>
            </a:r>
            <a:endParaRPr lang="en-GB" sz="2000" b="1" dirty="0">
              <a:latin typeface="Barlow" panose="000005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CA92155-1AD6-D910-9274-4663E7C2403E}"/>
              </a:ext>
            </a:extLst>
          </p:cNvPr>
          <p:cNvSpPr txBox="1"/>
          <p:nvPr/>
        </p:nvSpPr>
        <p:spPr>
          <a:xfrm>
            <a:off x="3451256" y="3441155"/>
            <a:ext cx="1923632" cy="89255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PT" sz="1600" dirty="0" err="1">
                <a:latin typeface="Barlow" panose="00000500000000000000" pitchFamily="2" charset="0"/>
              </a:rPr>
              <a:t>Most</a:t>
            </a:r>
            <a:r>
              <a:rPr lang="pt-PT" sz="1600" dirty="0">
                <a:latin typeface="Barlow" panose="00000500000000000000" pitchFamily="2" charset="0"/>
              </a:rPr>
              <a:t> </a:t>
            </a:r>
            <a:r>
              <a:rPr lang="pt-PT" sz="1600" dirty="0" err="1">
                <a:latin typeface="Barlow" panose="00000500000000000000" pitchFamily="2" charset="0"/>
              </a:rPr>
              <a:t>Common</a:t>
            </a:r>
            <a:r>
              <a:rPr lang="pt-PT" sz="1600" dirty="0">
                <a:latin typeface="Barlow" panose="00000500000000000000" pitchFamily="2" charset="0"/>
              </a:rPr>
              <a:t> </a:t>
            </a:r>
            <a:r>
              <a:rPr lang="pt-PT" sz="1600" dirty="0" err="1">
                <a:latin typeface="Barlow" panose="00000500000000000000" pitchFamily="2" charset="0"/>
              </a:rPr>
              <a:t>Prefered</a:t>
            </a:r>
            <a:r>
              <a:rPr lang="pt-PT" sz="1600" dirty="0">
                <a:latin typeface="Barlow" panose="00000500000000000000" pitchFamily="2" charset="0"/>
              </a:rPr>
              <a:t> </a:t>
            </a:r>
            <a:r>
              <a:rPr lang="pt-PT" sz="1600" dirty="0" err="1">
                <a:latin typeface="Barlow" panose="00000500000000000000" pitchFamily="2" charset="0"/>
              </a:rPr>
              <a:t>City</a:t>
            </a:r>
            <a:endParaRPr lang="pt-PT" sz="1600" dirty="0">
              <a:latin typeface="Barlow" panose="00000500000000000000" pitchFamily="2" charset="0"/>
            </a:endParaRPr>
          </a:p>
          <a:p>
            <a:pPr algn="ctr"/>
            <a:r>
              <a:rPr lang="pt-PT" sz="2000" b="1" dirty="0">
                <a:latin typeface="Barlow" panose="00000500000000000000" pitchFamily="2" charset="0"/>
              </a:rPr>
              <a:t>Los Angeles</a:t>
            </a:r>
            <a:endParaRPr lang="en-GB" sz="2000" b="1" dirty="0">
              <a:latin typeface="Barlow" panose="00000500000000000000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F59E2FF-F27C-B348-0B55-E9A324F07B44}"/>
              </a:ext>
            </a:extLst>
          </p:cNvPr>
          <p:cNvSpPr txBox="1"/>
          <p:nvPr/>
        </p:nvSpPr>
        <p:spPr>
          <a:xfrm>
            <a:off x="6188087" y="3595044"/>
            <a:ext cx="2271972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PT" dirty="0">
                <a:latin typeface="Barlow" panose="00000500000000000000" pitchFamily="2" charset="0"/>
              </a:rPr>
              <a:t>Average </a:t>
            </a:r>
            <a:r>
              <a:rPr lang="pt-PT" dirty="0" err="1">
                <a:latin typeface="Barlow" panose="00000500000000000000" pitchFamily="2" charset="0"/>
              </a:rPr>
              <a:t>Minimum</a:t>
            </a:r>
            <a:r>
              <a:rPr lang="pt-PT" dirty="0">
                <a:latin typeface="Barlow" panose="00000500000000000000" pitchFamily="2" charset="0"/>
              </a:rPr>
              <a:t> </a:t>
            </a:r>
            <a:r>
              <a:rPr lang="pt-PT" dirty="0" err="1">
                <a:latin typeface="Barlow" panose="00000500000000000000" pitchFamily="2" charset="0"/>
              </a:rPr>
              <a:t>Stay</a:t>
            </a:r>
            <a:endParaRPr lang="pt-PT" dirty="0">
              <a:latin typeface="Barlow" panose="00000500000000000000" pitchFamily="2" charset="0"/>
            </a:endParaRPr>
          </a:p>
          <a:p>
            <a:pPr algn="ctr"/>
            <a:r>
              <a:rPr lang="pt-PT" sz="1800" b="1" dirty="0">
                <a:latin typeface="Barlow" panose="00000500000000000000" pitchFamily="2" charset="0"/>
              </a:rPr>
              <a:t>11 </a:t>
            </a:r>
            <a:r>
              <a:rPr lang="pt-PT" sz="1800" b="1" dirty="0" err="1">
                <a:latin typeface="Barlow" panose="00000500000000000000" pitchFamily="2" charset="0"/>
              </a:rPr>
              <a:t>nights</a:t>
            </a:r>
            <a:endParaRPr lang="en-GB" sz="1800" b="1" dirty="0">
              <a:latin typeface="Barlow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57927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CDF4AE6-4CE4-B8B5-7212-4C60BD16B35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833"/>
          <a:stretch/>
        </p:blipFill>
        <p:spPr>
          <a:xfrm>
            <a:off x="0" y="0"/>
            <a:ext cx="9144000" cy="78327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4CA903E-8F35-F489-B206-87F57ED1B1EF}"/>
              </a:ext>
            </a:extLst>
          </p:cNvPr>
          <p:cNvSpPr/>
          <p:nvPr/>
        </p:nvSpPr>
        <p:spPr>
          <a:xfrm>
            <a:off x="805215" y="0"/>
            <a:ext cx="2787839" cy="646955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36AC88E-3B8C-1AE6-BC50-4D67A74B8D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5085" y="944078"/>
            <a:ext cx="6573830" cy="392229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017F63A-DC55-5507-7684-C148B8E5DB03}"/>
              </a:ext>
            </a:extLst>
          </p:cNvPr>
          <p:cNvSpPr txBox="1"/>
          <p:nvPr/>
        </p:nvSpPr>
        <p:spPr>
          <a:xfrm>
            <a:off x="1" y="160804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2000" b="1" dirty="0" err="1">
                <a:latin typeface="Barlow" panose="00000500000000000000" pitchFamily="2" charset="0"/>
              </a:rPr>
              <a:t>Airbnbs</a:t>
            </a:r>
            <a:r>
              <a:rPr lang="pt-PT" sz="2000" b="1" dirty="0">
                <a:latin typeface="Barlow" panose="00000500000000000000" pitchFamily="2" charset="0"/>
              </a:rPr>
              <a:t> in </a:t>
            </a:r>
            <a:r>
              <a:rPr lang="pt-PT" sz="2000" b="1" dirty="0" err="1">
                <a:latin typeface="Barlow" panose="00000500000000000000" pitchFamily="2" charset="0"/>
              </a:rPr>
              <a:t>California</a:t>
            </a:r>
            <a:endParaRPr lang="en-GB" sz="2000" b="1" dirty="0">
              <a:latin typeface="Barlow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1059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CDF4AE6-4CE4-B8B5-7212-4C60BD16B35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833"/>
          <a:stretch/>
        </p:blipFill>
        <p:spPr>
          <a:xfrm>
            <a:off x="0" y="0"/>
            <a:ext cx="9144000" cy="78327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4CA903E-8F35-F489-B206-87F57ED1B1EF}"/>
              </a:ext>
            </a:extLst>
          </p:cNvPr>
          <p:cNvSpPr/>
          <p:nvPr/>
        </p:nvSpPr>
        <p:spPr>
          <a:xfrm>
            <a:off x="805215" y="0"/>
            <a:ext cx="2787839" cy="646955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017F63A-DC55-5507-7684-C148B8E5DB03}"/>
              </a:ext>
            </a:extLst>
          </p:cNvPr>
          <p:cNvSpPr txBox="1"/>
          <p:nvPr/>
        </p:nvSpPr>
        <p:spPr>
          <a:xfrm>
            <a:off x="720810" y="58172"/>
            <a:ext cx="77023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>
                <a:latin typeface="Barlow" panose="020F0502020204030204" pitchFamily="2" charset="0"/>
              </a:rPr>
              <a:t>Determining the geographical boundary encompassing all the listings of each room-type? Which boundary has the biggest area?</a:t>
            </a:r>
            <a:endParaRPr lang="en-GB" b="1" dirty="0">
              <a:latin typeface="Barlow" panose="020F0502020204030204" pitchFamily="2" charset="0"/>
            </a:endParaRPr>
          </a:p>
        </p:txBody>
      </p:sp>
      <p:pic>
        <p:nvPicPr>
          <p:cNvPr id="5" name="Picture 4" descr="A map with a line of directions&#10;&#10;Description automatically generated">
            <a:extLst>
              <a:ext uri="{FF2B5EF4-FFF2-40B4-BE49-F238E27FC236}">
                <a16:creationId xmlns:a16="http://schemas.microsoft.com/office/drawing/2014/main" id="{DF2DCEDB-2098-A3BB-E84F-CE2711503A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121" y="1145060"/>
            <a:ext cx="3829033" cy="2298355"/>
          </a:xfrm>
          <a:prstGeom prst="rect">
            <a:avLst/>
          </a:prstGeom>
        </p:spPr>
      </p:pic>
      <p:pic>
        <p:nvPicPr>
          <p:cNvPr id="7" name="Picture 6" descr="A map with a blue circle&#10;&#10;Description automatically generated">
            <a:extLst>
              <a:ext uri="{FF2B5EF4-FFF2-40B4-BE49-F238E27FC236}">
                <a16:creationId xmlns:a16="http://schemas.microsoft.com/office/drawing/2014/main" id="{17417BA7-D0B0-5511-13D3-613FAA9805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82930" y="1145059"/>
            <a:ext cx="3853950" cy="229835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E791068-AE36-1363-D992-F37EE6913513}"/>
              </a:ext>
            </a:extLst>
          </p:cNvPr>
          <p:cNvSpPr txBox="1"/>
          <p:nvPr/>
        </p:nvSpPr>
        <p:spPr>
          <a:xfrm>
            <a:off x="539578" y="3678195"/>
            <a:ext cx="785889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1800" dirty="0" err="1">
                <a:latin typeface="Barlow" panose="020F0502020204030204" pitchFamily="2" charset="0"/>
              </a:rPr>
              <a:t>On</a:t>
            </a:r>
            <a:r>
              <a:rPr lang="pt-PT" sz="1800" dirty="0">
                <a:latin typeface="Barlow" panose="020F0502020204030204" pitchFamily="2" charset="0"/>
              </a:rPr>
              <a:t> the left, </a:t>
            </a:r>
            <a:r>
              <a:rPr lang="pt-PT" sz="1800" dirty="0" err="1">
                <a:latin typeface="Barlow" panose="020F0502020204030204" pitchFamily="2" charset="0"/>
              </a:rPr>
              <a:t>we</a:t>
            </a:r>
            <a:r>
              <a:rPr lang="pt-PT" sz="1800" dirty="0">
                <a:latin typeface="Barlow" panose="020F0502020204030204" pitchFamily="2" charset="0"/>
              </a:rPr>
              <a:t> can see the </a:t>
            </a:r>
            <a:r>
              <a:rPr lang="pt-PT" sz="1800" dirty="0" err="1">
                <a:latin typeface="Barlow" panose="020F0502020204030204" pitchFamily="2" charset="0"/>
              </a:rPr>
              <a:t>outlines</a:t>
            </a:r>
            <a:r>
              <a:rPr lang="pt-PT" sz="1800" dirty="0">
                <a:latin typeface="Barlow" panose="020F0502020204030204" pitchFamily="2" charset="0"/>
              </a:rPr>
              <a:t> </a:t>
            </a:r>
            <a:r>
              <a:rPr lang="pt-PT" sz="1800" dirty="0" err="1">
                <a:latin typeface="Barlow" panose="020F0502020204030204" pitchFamily="2" charset="0"/>
              </a:rPr>
              <a:t>of</a:t>
            </a:r>
            <a:r>
              <a:rPr lang="pt-PT" sz="1800" dirty="0">
                <a:latin typeface="Barlow" panose="020F0502020204030204" pitchFamily="2" charset="0"/>
              </a:rPr>
              <a:t> 4 </a:t>
            </a:r>
            <a:r>
              <a:rPr lang="pt-PT" sz="1800" dirty="0" err="1">
                <a:latin typeface="Barlow" panose="020F0502020204030204" pitchFamily="2" charset="0"/>
              </a:rPr>
              <a:t>polygons</a:t>
            </a:r>
            <a:r>
              <a:rPr lang="pt-PT" sz="1800" dirty="0">
                <a:latin typeface="Barlow" panose="020F0502020204030204" pitchFamily="2" charset="0"/>
              </a:rPr>
              <a:t>, each </a:t>
            </a:r>
            <a:r>
              <a:rPr lang="pt-PT" sz="1800" dirty="0" err="1">
                <a:latin typeface="Barlow" panose="020F0502020204030204" pitchFamily="2" charset="0"/>
              </a:rPr>
              <a:t>containing</a:t>
            </a:r>
            <a:r>
              <a:rPr lang="pt-PT" sz="1800" dirty="0">
                <a:latin typeface="Barlow" panose="020F0502020204030204" pitchFamily="2" charset="0"/>
              </a:rPr>
              <a:t> all </a:t>
            </a:r>
            <a:r>
              <a:rPr lang="pt-PT" sz="1800" dirty="0" err="1">
                <a:latin typeface="Barlow" panose="020F0502020204030204" pitchFamily="2" charset="0"/>
              </a:rPr>
              <a:t>rooms</a:t>
            </a:r>
            <a:r>
              <a:rPr lang="pt-PT" sz="1800" dirty="0">
                <a:latin typeface="Barlow" panose="020F0502020204030204" pitchFamily="2" charset="0"/>
              </a:rPr>
              <a:t> </a:t>
            </a:r>
            <a:r>
              <a:rPr lang="pt-PT" sz="1800" dirty="0" err="1">
                <a:latin typeface="Barlow" panose="020F0502020204030204" pitchFamily="2" charset="0"/>
              </a:rPr>
              <a:t>of</a:t>
            </a:r>
            <a:r>
              <a:rPr lang="pt-PT" sz="1800" dirty="0">
                <a:latin typeface="Barlow" panose="020F0502020204030204" pitchFamily="2" charset="0"/>
              </a:rPr>
              <a:t> a </a:t>
            </a:r>
            <a:r>
              <a:rPr lang="pt-PT" sz="1800" dirty="0" err="1">
                <a:latin typeface="Barlow" panose="020F0502020204030204" pitchFamily="2" charset="0"/>
              </a:rPr>
              <a:t>respective</a:t>
            </a:r>
            <a:r>
              <a:rPr lang="pt-PT" sz="1800" dirty="0">
                <a:latin typeface="Barlow" panose="020F0502020204030204" pitchFamily="2" charset="0"/>
              </a:rPr>
              <a:t> room type. The </a:t>
            </a:r>
            <a:r>
              <a:rPr lang="pt-PT" sz="1800" dirty="0" err="1">
                <a:latin typeface="Barlow" panose="020F0502020204030204" pitchFamily="2" charset="0"/>
              </a:rPr>
              <a:t>Polygon</a:t>
            </a:r>
            <a:r>
              <a:rPr lang="pt-PT" sz="1800" dirty="0">
                <a:latin typeface="Barlow" panose="020F0502020204030204" pitchFamily="2" charset="0"/>
              </a:rPr>
              <a:t> with the </a:t>
            </a:r>
            <a:r>
              <a:rPr lang="pt-PT" sz="1800" dirty="0" err="1">
                <a:latin typeface="Barlow" panose="020F0502020204030204" pitchFamily="2" charset="0"/>
              </a:rPr>
              <a:t>largest</a:t>
            </a:r>
            <a:r>
              <a:rPr lang="pt-PT" sz="1800" dirty="0">
                <a:latin typeface="Barlow" panose="020F0502020204030204" pitchFamily="2" charset="0"/>
              </a:rPr>
              <a:t> </a:t>
            </a:r>
            <a:r>
              <a:rPr lang="pt-PT" sz="1800" dirty="0" err="1">
                <a:latin typeface="Barlow" panose="020F0502020204030204" pitchFamily="2" charset="0"/>
              </a:rPr>
              <a:t>area</a:t>
            </a:r>
            <a:r>
              <a:rPr lang="pt-PT" sz="1800" dirty="0">
                <a:latin typeface="Barlow" panose="020F0502020204030204" pitchFamily="2" charset="0"/>
              </a:rPr>
              <a:t> </a:t>
            </a:r>
            <a:r>
              <a:rPr lang="pt-PT" sz="1800" dirty="0" err="1">
                <a:latin typeface="Barlow" panose="020F0502020204030204" pitchFamily="2" charset="0"/>
              </a:rPr>
              <a:t>is</a:t>
            </a:r>
            <a:r>
              <a:rPr lang="pt-PT" sz="1800" dirty="0">
                <a:latin typeface="Barlow" panose="020F0502020204030204" pitchFamily="2" charset="0"/>
              </a:rPr>
              <a:t> the </a:t>
            </a:r>
            <a:r>
              <a:rPr lang="pt-PT" sz="1800" dirty="0" err="1">
                <a:latin typeface="Barlow" panose="020F0502020204030204" pitchFamily="2" charset="0"/>
              </a:rPr>
              <a:t>one</a:t>
            </a:r>
            <a:r>
              <a:rPr lang="pt-PT" sz="1800" dirty="0">
                <a:latin typeface="Barlow" panose="020F0502020204030204" pitchFamily="2" charset="0"/>
              </a:rPr>
              <a:t> </a:t>
            </a:r>
            <a:r>
              <a:rPr lang="pt-PT" sz="1800" dirty="0" err="1">
                <a:latin typeface="Barlow" panose="020F0502020204030204" pitchFamily="2" charset="0"/>
              </a:rPr>
              <a:t>containing</a:t>
            </a:r>
            <a:r>
              <a:rPr lang="pt-PT" sz="1800" dirty="0">
                <a:latin typeface="Barlow" panose="020F0502020204030204" pitchFamily="2" charset="0"/>
              </a:rPr>
              <a:t> </a:t>
            </a:r>
            <a:r>
              <a:rPr lang="pt-PT" sz="1800" dirty="0" err="1">
                <a:latin typeface="Barlow" panose="020F0502020204030204" pitchFamily="2" charset="0"/>
              </a:rPr>
              <a:t>rooms</a:t>
            </a:r>
            <a:r>
              <a:rPr lang="pt-PT" sz="1800" dirty="0">
                <a:latin typeface="Barlow" panose="020F0502020204030204" pitchFamily="2" charset="0"/>
              </a:rPr>
              <a:t> </a:t>
            </a:r>
            <a:r>
              <a:rPr lang="pt-PT" sz="1800" dirty="0" err="1">
                <a:latin typeface="Barlow" panose="020F0502020204030204" pitchFamily="2" charset="0"/>
              </a:rPr>
              <a:t>of</a:t>
            </a:r>
            <a:r>
              <a:rPr lang="pt-PT" sz="1800" dirty="0">
                <a:latin typeface="Barlow" panose="020F0502020204030204" pitchFamily="2" charset="0"/>
              </a:rPr>
              <a:t> type ‘</a:t>
            </a:r>
            <a:r>
              <a:rPr lang="pt-PT" sz="1800" dirty="0" err="1">
                <a:latin typeface="Barlow" panose="020F0502020204030204" pitchFamily="2" charset="0"/>
              </a:rPr>
              <a:t>Entire</a:t>
            </a:r>
            <a:r>
              <a:rPr lang="pt-PT" sz="1800" dirty="0">
                <a:latin typeface="Barlow" panose="020F0502020204030204" pitchFamily="2" charset="0"/>
              </a:rPr>
              <a:t> </a:t>
            </a:r>
            <a:r>
              <a:rPr lang="pt-PT" sz="1800" dirty="0" err="1">
                <a:latin typeface="Barlow" panose="020F0502020204030204" pitchFamily="2" charset="0"/>
              </a:rPr>
              <a:t>home</a:t>
            </a:r>
            <a:r>
              <a:rPr lang="pt-PT" sz="1800" dirty="0">
                <a:latin typeface="Barlow" panose="020F0502020204030204" pitchFamily="2" charset="0"/>
              </a:rPr>
              <a:t>/</a:t>
            </a:r>
            <a:r>
              <a:rPr lang="pt-PT" sz="1800" dirty="0" err="1">
                <a:latin typeface="Barlow" panose="020F0502020204030204" pitchFamily="2" charset="0"/>
              </a:rPr>
              <a:t>apt</a:t>
            </a:r>
            <a:r>
              <a:rPr lang="pt-PT" sz="1800" dirty="0">
                <a:latin typeface="Barlow" panose="020F0502020204030204" pitchFamily="2" charset="0"/>
              </a:rPr>
              <a:t>’ with </a:t>
            </a:r>
            <a:r>
              <a:rPr lang="pt-PT" sz="1800" dirty="0" err="1">
                <a:latin typeface="Barlow" panose="020F0502020204030204" pitchFamily="2" charset="0"/>
              </a:rPr>
              <a:t>an</a:t>
            </a:r>
            <a:r>
              <a:rPr lang="pt-PT" sz="1800" dirty="0">
                <a:latin typeface="Barlow" panose="020F0502020204030204" pitchFamily="2" charset="0"/>
              </a:rPr>
              <a:t> </a:t>
            </a:r>
            <a:r>
              <a:rPr lang="pt-PT" sz="1800" dirty="0" err="1">
                <a:latin typeface="Barlow" panose="020F0502020204030204" pitchFamily="2" charset="0"/>
              </a:rPr>
              <a:t>area</a:t>
            </a:r>
            <a:r>
              <a:rPr lang="pt-PT" sz="1800" dirty="0">
                <a:latin typeface="Barlow" panose="020F0502020204030204" pitchFamily="2" charset="0"/>
              </a:rPr>
              <a:t> </a:t>
            </a:r>
            <a:r>
              <a:rPr lang="pt-PT" sz="1800" dirty="0" err="1">
                <a:latin typeface="Barlow" panose="020F0502020204030204" pitchFamily="2" charset="0"/>
              </a:rPr>
              <a:t>of</a:t>
            </a:r>
            <a:r>
              <a:rPr lang="pt-PT" sz="1800" dirty="0">
                <a:latin typeface="Barlow" panose="020F0502020204030204" pitchFamily="2" charset="0"/>
              </a:rPr>
              <a:t> 79538 Km</a:t>
            </a:r>
            <a:r>
              <a:rPr lang="pt-PT" sz="1800" baseline="30000" dirty="0">
                <a:latin typeface="Barlow" panose="020F0502020204030204" pitchFamily="2" charset="0"/>
              </a:rPr>
              <a:t>2</a:t>
            </a:r>
            <a:r>
              <a:rPr lang="pt-PT" sz="1800" dirty="0">
                <a:latin typeface="Barlow" panose="020F0502020204030204" pitchFamily="2" charset="0"/>
              </a:rPr>
              <a:t>, this </a:t>
            </a:r>
            <a:r>
              <a:rPr lang="pt-PT" sz="1800" dirty="0" err="1">
                <a:latin typeface="Barlow" panose="020F0502020204030204" pitchFamily="2" charset="0"/>
              </a:rPr>
              <a:t>polygon</a:t>
            </a:r>
            <a:r>
              <a:rPr lang="pt-PT" sz="1800" dirty="0">
                <a:latin typeface="Barlow" panose="020F0502020204030204" pitchFamily="2" charset="0"/>
              </a:rPr>
              <a:t> can </a:t>
            </a:r>
            <a:r>
              <a:rPr lang="pt-PT" sz="1800" dirty="0" err="1">
                <a:latin typeface="Barlow" panose="020F0502020204030204" pitchFamily="2" charset="0"/>
              </a:rPr>
              <a:t>be</a:t>
            </a:r>
            <a:r>
              <a:rPr lang="pt-PT" sz="1800" dirty="0">
                <a:latin typeface="Barlow" panose="020F0502020204030204" pitchFamily="2" charset="0"/>
              </a:rPr>
              <a:t> </a:t>
            </a:r>
            <a:r>
              <a:rPr lang="pt-PT" sz="1800" dirty="0" err="1">
                <a:latin typeface="Barlow" panose="020F0502020204030204" pitchFamily="2" charset="0"/>
              </a:rPr>
              <a:t>seen</a:t>
            </a:r>
            <a:r>
              <a:rPr lang="pt-PT" sz="1800" dirty="0">
                <a:latin typeface="Barlow" panose="020F0502020204030204" pitchFamily="2" charset="0"/>
              </a:rPr>
              <a:t> </a:t>
            </a:r>
            <a:r>
              <a:rPr lang="pt-PT" sz="1800" dirty="0" err="1">
                <a:latin typeface="Barlow" panose="020F0502020204030204" pitchFamily="2" charset="0"/>
              </a:rPr>
              <a:t>individually</a:t>
            </a:r>
            <a:r>
              <a:rPr lang="pt-PT" sz="1800" dirty="0">
                <a:latin typeface="Barlow" panose="020F0502020204030204" pitchFamily="2" charset="0"/>
              </a:rPr>
              <a:t> </a:t>
            </a:r>
            <a:r>
              <a:rPr lang="pt-PT" sz="1800" dirty="0" err="1">
                <a:latin typeface="Barlow" panose="020F0502020204030204" pitchFamily="2" charset="0"/>
              </a:rPr>
              <a:t>on</a:t>
            </a:r>
            <a:r>
              <a:rPr lang="pt-PT" sz="1800" dirty="0">
                <a:latin typeface="Barlow" panose="020F0502020204030204" pitchFamily="2" charset="0"/>
              </a:rPr>
              <a:t> the right.</a:t>
            </a:r>
          </a:p>
        </p:txBody>
      </p:sp>
    </p:spTree>
    <p:extLst>
      <p:ext uri="{BB962C8B-B14F-4D97-AF65-F5344CB8AC3E}">
        <p14:creationId xmlns:p14="http://schemas.microsoft.com/office/powerpoint/2010/main" val="39035502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CDF4AE6-4CE4-B8B5-7212-4C60BD16B35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833"/>
          <a:stretch/>
        </p:blipFill>
        <p:spPr>
          <a:xfrm>
            <a:off x="0" y="0"/>
            <a:ext cx="9144000" cy="78327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4CA903E-8F35-F489-B206-87F57ED1B1EF}"/>
              </a:ext>
            </a:extLst>
          </p:cNvPr>
          <p:cNvSpPr/>
          <p:nvPr/>
        </p:nvSpPr>
        <p:spPr>
          <a:xfrm>
            <a:off x="805215" y="0"/>
            <a:ext cx="2787839" cy="646955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" name="Picture 2" descr="A map of a city&#10;&#10;Description automatically generated">
            <a:extLst>
              <a:ext uri="{FF2B5EF4-FFF2-40B4-BE49-F238E27FC236}">
                <a16:creationId xmlns:a16="http://schemas.microsoft.com/office/drawing/2014/main" id="{79A293C6-B218-8277-9D27-215191E896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531" y="1058972"/>
            <a:ext cx="6287045" cy="371126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875E8F2-256A-70A7-8C14-23384569A9CD}"/>
              </a:ext>
            </a:extLst>
          </p:cNvPr>
          <p:cNvSpPr txBox="1"/>
          <p:nvPr/>
        </p:nvSpPr>
        <p:spPr>
          <a:xfrm>
            <a:off x="7096711" y="1815579"/>
            <a:ext cx="1597758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PT" sz="1600" dirty="0" err="1">
                <a:latin typeface="Barlow" panose="00000500000000000000" pitchFamily="2" charset="0"/>
              </a:rPr>
              <a:t>Room_id</a:t>
            </a:r>
            <a:endParaRPr lang="pt-PT" sz="1600" dirty="0">
              <a:latin typeface="Barlow" panose="00000500000000000000" pitchFamily="2" charset="0"/>
            </a:endParaRPr>
          </a:p>
          <a:p>
            <a:pPr algn="ctr"/>
            <a:r>
              <a:rPr lang="pt-PT" sz="2000" b="1" dirty="0">
                <a:latin typeface="Barlow" panose="00000500000000000000" pitchFamily="2" charset="0"/>
              </a:rPr>
              <a:t>555617206</a:t>
            </a:r>
            <a:endParaRPr lang="en-GB" sz="2000" b="1" dirty="0">
              <a:latin typeface="Barlow" panose="000005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F304C1-60BB-61DD-10A9-C717E5B69E79}"/>
              </a:ext>
            </a:extLst>
          </p:cNvPr>
          <p:cNvSpPr txBox="1"/>
          <p:nvPr/>
        </p:nvSpPr>
        <p:spPr>
          <a:xfrm>
            <a:off x="7096711" y="2914603"/>
            <a:ext cx="1597758" cy="89255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PT" sz="1600" dirty="0" err="1">
                <a:latin typeface="Barlow" panose="00000500000000000000" pitchFamily="2" charset="0"/>
              </a:rPr>
              <a:t>Distance</a:t>
            </a:r>
            <a:r>
              <a:rPr lang="pt-PT" sz="1600" dirty="0">
                <a:latin typeface="Barlow" panose="00000500000000000000" pitchFamily="2" charset="0"/>
              </a:rPr>
              <a:t> to </a:t>
            </a:r>
            <a:r>
              <a:rPr lang="pt-PT" sz="1600" dirty="0" err="1">
                <a:latin typeface="Barlow" panose="00000500000000000000" pitchFamily="2" charset="0"/>
              </a:rPr>
              <a:t>the</a:t>
            </a:r>
            <a:r>
              <a:rPr lang="pt-PT" sz="1600" dirty="0">
                <a:latin typeface="Barlow" panose="00000500000000000000" pitchFamily="2" charset="0"/>
              </a:rPr>
              <a:t> USS </a:t>
            </a:r>
            <a:r>
              <a:rPr lang="pt-PT" sz="1600" dirty="0" err="1">
                <a:latin typeface="Barlow" panose="00000500000000000000" pitchFamily="2" charset="0"/>
              </a:rPr>
              <a:t>Midway</a:t>
            </a:r>
            <a:endParaRPr lang="pt-PT" sz="1600" dirty="0">
              <a:latin typeface="Barlow" panose="00000500000000000000" pitchFamily="2" charset="0"/>
            </a:endParaRPr>
          </a:p>
          <a:p>
            <a:pPr algn="ctr"/>
            <a:r>
              <a:rPr lang="pt-PT" sz="2000" b="1" dirty="0">
                <a:latin typeface="Barlow" panose="00000500000000000000" pitchFamily="2" charset="0"/>
              </a:rPr>
              <a:t>533 </a:t>
            </a:r>
            <a:r>
              <a:rPr lang="pt-PT" sz="2000" b="1" dirty="0" err="1">
                <a:latin typeface="Barlow" panose="00000500000000000000" pitchFamily="2" charset="0"/>
              </a:rPr>
              <a:t>meters</a:t>
            </a:r>
            <a:endParaRPr lang="en-GB" sz="2000" b="1" dirty="0">
              <a:latin typeface="Barlow" panose="00000500000000000000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712D9D-301F-AB66-D0FD-75C215726CBF}"/>
              </a:ext>
            </a:extLst>
          </p:cNvPr>
          <p:cNvSpPr txBox="1"/>
          <p:nvPr/>
        </p:nvSpPr>
        <p:spPr>
          <a:xfrm>
            <a:off x="1" y="160804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2000" b="1" dirty="0" err="1">
                <a:latin typeface="Barlow" panose="00000500000000000000" pitchFamily="2" charset="0"/>
              </a:rPr>
              <a:t>Closest</a:t>
            </a:r>
            <a:r>
              <a:rPr lang="pt-PT" sz="2000" b="1" dirty="0">
                <a:latin typeface="Barlow" panose="00000500000000000000" pitchFamily="2" charset="0"/>
              </a:rPr>
              <a:t> “</a:t>
            </a:r>
            <a:r>
              <a:rPr lang="pt-PT" sz="2000" b="1" dirty="0" err="1">
                <a:latin typeface="Barlow" panose="00000500000000000000" pitchFamily="2" charset="0"/>
              </a:rPr>
              <a:t>Private</a:t>
            </a:r>
            <a:r>
              <a:rPr lang="pt-PT" sz="2000" b="1" dirty="0">
                <a:latin typeface="Barlow" panose="00000500000000000000" pitchFamily="2" charset="0"/>
              </a:rPr>
              <a:t> </a:t>
            </a:r>
            <a:r>
              <a:rPr lang="pt-PT" sz="2000" b="1" dirty="0" err="1">
                <a:latin typeface="Barlow" panose="00000500000000000000" pitchFamily="2" charset="0"/>
              </a:rPr>
              <a:t>Room</a:t>
            </a:r>
            <a:r>
              <a:rPr lang="pt-PT" sz="2000" b="1" dirty="0">
                <a:latin typeface="Barlow" panose="00000500000000000000" pitchFamily="2" charset="0"/>
              </a:rPr>
              <a:t>” to </a:t>
            </a:r>
            <a:r>
              <a:rPr lang="pt-PT" sz="2000" b="1" dirty="0" err="1">
                <a:latin typeface="Barlow" panose="00000500000000000000" pitchFamily="2" charset="0"/>
              </a:rPr>
              <a:t>the</a:t>
            </a:r>
            <a:r>
              <a:rPr lang="pt-PT" sz="2000" b="1" dirty="0">
                <a:latin typeface="Barlow" panose="00000500000000000000" pitchFamily="2" charset="0"/>
              </a:rPr>
              <a:t> USS </a:t>
            </a:r>
            <a:r>
              <a:rPr lang="pt-PT" sz="2000" b="1" dirty="0" err="1">
                <a:latin typeface="Barlow" panose="00000500000000000000" pitchFamily="2" charset="0"/>
              </a:rPr>
              <a:t>Midway</a:t>
            </a:r>
            <a:endParaRPr lang="en-GB" sz="2000" b="1" dirty="0">
              <a:latin typeface="Barlow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68531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CDF4AE6-4CE4-B8B5-7212-4C60BD16B35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833"/>
          <a:stretch/>
        </p:blipFill>
        <p:spPr>
          <a:xfrm>
            <a:off x="0" y="0"/>
            <a:ext cx="9144000" cy="78327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4CA903E-8F35-F489-B206-87F57ED1B1EF}"/>
              </a:ext>
            </a:extLst>
          </p:cNvPr>
          <p:cNvSpPr/>
          <p:nvPr/>
        </p:nvSpPr>
        <p:spPr>
          <a:xfrm>
            <a:off x="805215" y="0"/>
            <a:ext cx="2787839" cy="646955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" name="Picture 5" descr="A map with a circle&#10;&#10;Description automatically generated">
            <a:extLst>
              <a:ext uri="{FF2B5EF4-FFF2-40B4-BE49-F238E27FC236}">
                <a16:creationId xmlns:a16="http://schemas.microsoft.com/office/drawing/2014/main" id="{4E6E5BCE-1D55-DB8F-2FA6-71CE6651978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7143"/>
          <a:stretch/>
        </p:blipFill>
        <p:spPr>
          <a:xfrm>
            <a:off x="4898176" y="1304640"/>
            <a:ext cx="3875672" cy="2534220"/>
          </a:xfrm>
          <a:prstGeom prst="rect">
            <a:avLst/>
          </a:prstGeom>
        </p:spPr>
      </p:pic>
      <p:pic>
        <p:nvPicPr>
          <p:cNvPr id="14" name="Picture 13" descr="A map with a circle&#10;&#10;Description automatically generated">
            <a:extLst>
              <a:ext uri="{FF2B5EF4-FFF2-40B4-BE49-F238E27FC236}">
                <a16:creationId xmlns:a16="http://schemas.microsoft.com/office/drawing/2014/main" id="{CDD42441-7CFD-DEFE-3D42-A826EED4224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-817" b="4503"/>
          <a:stretch/>
        </p:blipFill>
        <p:spPr>
          <a:xfrm>
            <a:off x="370152" y="1304640"/>
            <a:ext cx="3968452" cy="253422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A9B34AE-D4A4-4DC3-B951-B03E7771B0DC}"/>
              </a:ext>
            </a:extLst>
          </p:cNvPr>
          <p:cNvSpPr txBox="1"/>
          <p:nvPr/>
        </p:nvSpPr>
        <p:spPr>
          <a:xfrm>
            <a:off x="1" y="160804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2000" b="1" dirty="0" err="1">
                <a:latin typeface="Barlow" panose="00000500000000000000" pitchFamily="2" charset="0"/>
              </a:rPr>
              <a:t>Type</a:t>
            </a:r>
            <a:r>
              <a:rPr lang="pt-PT" sz="2000" b="1" dirty="0">
                <a:latin typeface="Barlow" panose="00000500000000000000" pitchFamily="2" charset="0"/>
              </a:rPr>
              <a:t> </a:t>
            </a:r>
            <a:r>
              <a:rPr lang="pt-PT" sz="2000" b="1" dirty="0" err="1">
                <a:latin typeface="Barlow" panose="00000500000000000000" pitchFamily="2" charset="0"/>
              </a:rPr>
              <a:t>of</a:t>
            </a:r>
            <a:r>
              <a:rPr lang="pt-PT" sz="2000" b="1" dirty="0">
                <a:latin typeface="Barlow" panose="00000500000000000000" pitchFamily="2" charset="0"/>
              </a:rPr>
              <a:t> </a:t>
            </a:r>
            <a:r>
              <a:rPr lang="pt-PT" sz="2000" b="1" dirty="0" err="1">
                <a:latin typeface="Barlow" panose="00000500000000000000" pitchFamily="2" charset="0"/>
              </a:rPr>
              <a:t>Rooms</a:t>
            </a:r>
            <a:r>
              <a:rPr lang="pt-PT" sz="2000" b="1" dirty="0">
                <a:latin typeface="Barlow" panose="00000500000000000000" pitchFamily="2" charset="0"/>
              </a:rPr>
              <a:t> </a:t>
            </a:r>
            <a:r>
              <a:rPr lang="pt-PT" sz="2000" b="1" dirty="0" err="1">
                <a:latin typeface="Barlow" panose="00000500000000000000" pitchFamily="2" charset="0"/>
              </a:rPr>
              <a:t>within</a:t>
            </a:r>
            <a:r>
              <a:rPr lang="pt-PT" sz="2000" b="1" dirty="0">
                <a:latin typeface="Barlow" panose="00000500000000000000" pitchFamily="2" charset="0"/>
              </a:rPr>
              <a:t> 100 km </a:t>
            </a:r>
            <a:r>
              <a:rPr lang="pt-PT" sz="2000" b="1" dirty="0" err="1">
                <a:latin typeface="Barlow" panose="00000500000000000000" pitchFamily="2" charset="0"/>
              </a:rPr>
              <a:t>of</a:t>
            </a:r>
            <a:r>
              <a:rPr lang="pt-PT" sz="2000" b="1" dirty="0">
                <a:latin typeface="Barlow" panose="00000500000000000000" pitchFamily="2" charset="0"/>
              </a:rPr>
              <a:t> </a:t>
            </a:r>
            <a:r>
              <a:rPr lang="pt-PT" sz="2000" b="1" dirty="0" err="1">
                <a:latin typeface="Barlow" panose="00000500000000000000" pitchFamily="2" charset="0"/>
              </a:rPr>
              <a:t>the</a:t>
            </a:r>
            <a:r>
              <a:rPr lang="pt-PT" sz="2000" b="1" dirty="0">
                <a:latin typeface="Barlow" panose="00000500000000000000" pitchFamily="2" charset="0"/>
              </a:rPr>
              <a:t> USS </a:t>
            </a:r>
            <a:r>
              <a:rPr lang="pt-PT" sz="2000" b="1" dirty="0" err="1">
                <a:latin typeface="Barlow" panose="00000500000000000000" pitchFamily="2" charset="0"/>
              </a:rPr>
              <a:t>Midway</a:t>
            </a:r>
            <a:endParaRPr lang="en-GB" sz="2000" b="1" dirty="0">
              <a:latin typeface="Barlow" panose="00000500000000000000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637D241-B5F5-A9CF-66EC-D77585D3CD24}"/>
              </a:ext>
            </a:extLst>
          </p:cNvPr>
          <p:cNvSpPr txBox="1"/>
          <p:nvPr/>
        </p:nvSpPr>
        <p:spPr>
          <a:xfrm>
            <a:off x="1333144" y="3898078"/>
            <a:ext cx="1731979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PT" sz="1600" dirty="0" err="1">
                <a:latin typeface="Barlow" panose="00000500000000000000" pitchFamily="2" charset="0"/>
              </a:rPr>
              <a:t>Entire</a:t>
            </a:r>
            <a:r>
              <a:rPr lang="pt-PT" sz="1600" dirty="0">
                <a:latin typeface="Barlow" panose="00000500000000000000" pitchFamily="2" charset="0"/>
              </a:rPr>
              <a:t> </a:t>
            </a:r>
            <a:r>
              <a:rPr lang="pt-PT" sz="1600" dirty="0" err="1">
                <a:latin typeface="Barlow" panose="00000500000000000000" pitchFamily="2" charset="0"/>
              </a:rPr>
              <a:t>home</a:t>
            </a:r>
            <a:r>
              <a:rPr lang="pt-PT" sz="1600" dirty="0">
                <a:latin typeface="Barlow" panose="00000500000000000000" pitchFamily="2" charset="0"/>
              </a:rPr>
              <a:t>/</a:t>
            </a:r>
            <a:r>
              <a:rPr lang="pt-PT" sz="1600" dirty="0" err="1">
                <a:latin typeface="Barlow" panose="00000500000000000000" pitchFamily="2" charset="0"/>
              </a:rPr>
              <a:t>apt</a:t>
            </a:r>
            <a:endParaRPr lang="pt-PT" sz="1600" dirty="0">
              <a:latin typeface="Barlow" panose="00000500000000000000" pitchFamily="2" charset="0"/>
            </a:endParaRPr>
          </a:p>
          <a:p>
            <a:pPr algn="ctr"/>
            <a:r>
              <a:rPr lang="pt-PT" sz="2000" b="1" dirty="0">
                <a:latin typeface="Barlow" panose="00000500000000000000" pitchFamily="2" charset="0"/>
              </a:rPr>
              <a:t>12137</a:t>
            </a:r>
            <a:endParaRPr lang="en-GB" sz="2000" b="1" dirty="0">
              <a:latin typeface="Barlow" panose="00000500000000000000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D412372-3774-C9D1-1FC6-C55F6FEB19B3}"/>
              </a:ext>
            </a:extLst>
          </p:cNvPr>
          <p:cNvSpPr txBox="1"/>
          <p:nvPr/>
        </p:nvSpPr>
        <p:spPr>
          <a:xfrm>
            <a:off x="6012171" y="3898078"/>
            <a:ext cx="1731979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pt-PT" sz="1600" dirty="0" err="1">
                <a:latin typeface="Barlow" panose="00000500000000000000" pitchFamily="2" charset="0"/>
              </a:rPr>
              <a:t>Private</a:t>
            </a:r>
            <a:r>
              <a:rPr lang="pt-PT" sz="1600" dirty="0">
                <a:latin typeface="Barlow" panose="00000500000000000000" pitchFamily="2" charset="0"/>
              </a:rPr>
              <a:t> </a:t>
            </a:r>
            <a:r>
              <a:rPr lang="pt-PT" sz="1600" dirty="0" err="1">
                <a:latin typeface="Barlow" panose="00000500000000000000" pitchFamily="2" charset="0"/>
              </a:rPr>
              <a:t>Room</a:t>
            </a:r>
            <a:endParaRPr lang="pt-PT" sz="1600" dirty="0">
              <a:latin typeface="Barlow" panose="00000500000000000000" pitchFamily="2" charset="0"/>
            </a:endParaRPr>
          </a:p>
          <a:p>
            <a:pPr algn="ctr"/>
            <a:r>
              <a:rPr lang="pt-PT" sz="2000" b="1" dirty="0">
                <a:latin typeface="Barlow" panose="00000500000000000000" pitchFamily="2" charset="0"/>
              </a:rPr>
              <a:t>2164</a:t>
            </a:r>
            <a:endParaRPr lang="en-GB" sz="2000" b="1" dirty="0">
              <a:latin typeface="Barlow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012680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ybersecurity Infographics by Slidesgo">
  <a:themeElements>
    <a:clrScheme name="Simple Light">
      <a:dk1>
        <a:srgbClr val="000000"/>
      </a:dk1>
      <a:lt1>
        <a:srgbClr val="FFFFFF"/>
      </a:lt1>
      <a:dk2>
        <a:srgbClr val="E0E0E0"/>
      </a:dk2>
      <a:lt2>
        <a:srgbClr val="EEEEEE"/>
      </a:lt2>
      <a:accent1>
        <a:srgbClr val="2E294E"/>
      </a:accent1>
      <a:accent2>
        <a:srgbClr val="DD90B6"/>
      </a:accent2>
      <a:accent3>
        <a:srgbClr val="A060AD"/>
      </a:accent3>
      <a:accent4>
        <a:srgbClr val="8058BE"/>
      </a:accent4>
      <a:accent5>
        <a:srgbClr val="424B66"/>
      </a:accent5>
      <a:accent6>
        <a:srgbClr val="1C1C66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1125</TotalTime>
  <Words>771</Words>
  <Application>Microsoft Office PowerPoint</Application>
  <PresentationFormat>On-screen Show (16:9)</PresentationFormat>
  <Paragraphs>107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Barlow</vt:lpstr>
      <vt:lpstr>Fira Sans Black</vt:lpstr>
      <vt:lpstr>Arial</vt:lpstr>
      <vt:lpstr>Fira Sans</vt:lpstr>
      <vt:lpstr>Cybersecurity Infographics by Slidesgo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Margarida Cruz</dc:creator>
  <cp:lastModifiedBy>Luis Davila</cp:lastModifiedBy>
  <cp:revision>15</cp:revision>
  <dcterms:modified xsi:type="dcterms:W3CDTF">2024-01-16T21:26:22Z</dcterms:modified>
</cp:coreProperties>
</file>